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462" y="-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E3D1-1CEA-4374-8C26-4453D7BDCFDB}" type="datetimeFigureOut">
              <a:rPr lang="uk-UA" smtClean="0"/>
              <a:t>09.12.2014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AB8C-4433-45E1-95E7-59886844CAC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4764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E3D1-1CEA-4374-8C26-4453D7BDCFDB}" type="datetimeFigureOut">
              <a:rPr lang="uk-UA" smtClean="0"/>
              <a:t>09.12.2014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AB8C-4433-45E1-95E7-59886844CAC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10844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E3D1-1CEA-4374-8C26-4453D7BDCFDB}" type="datetimeFigureOut">
              <a:rPr lang="uk-UA" smtClean="0"/>
              <a:t>09.12.2014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AB8C-4433-45E1-95E7-59886844CAC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4661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E3D1-1CEA-4374-8C26-4453D7BDCFDB}" type="datetimeFigureOut">
              <a:rPr lang="uk-UA" smtClean="0"/>
              <a:t>09.12.2014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AB8C-4433-45E1-95E7-59886844CAC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057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E3D1-1CEA-4374-8C26-4453D7BDCFDB}" type="datetimeFigureOut">
              <a:rPr lang="uk-UA" smtClean="0"/>
              <a:t>09.12.2014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AB8C-4433-45E1-95E7-59886844CAC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99273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E3D1-1CEA-4374-8C26-4453D7BDCFDB}" type="datetimeFigureOut">
              <a:rPr lang="uk-UA" smtClean="0"/>
              <a:t>09.12.2014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AB8C-4433-45E1-95E7-59886844CAC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74823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E3D1-1CEA-4374-8C26-4453D7BDCFDB}" type="datetimeFigureOut">
              <a:rPr lang="uk-UA" smtClean="0"/>
              <a:t>09.12.2014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AB8C-4433-45E1-95E7-59886844CAC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9270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E3D1-1CEA-4374-8C26-4453D7BDCFDB}" type="datetimeFigureOut">
              <a:rPr lang="uk-UA" smtClean="0"/>
              <a:t>09.12.2014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AB8C-4433-45E1-95E7-59886844CAC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0741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E3D1-1CEA-4374-8C26-4453D7BDCFDB}" type="datetimeFigureOut">
              <a:rPr lang="uk-UA" smtClean="0"/>
              <a:t>09.12.2014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AB8C-4433-45E1-95E7-59886844CAC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70070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E3D1-1CEA-4374-8C26-4453D7BDCFDB}" type="datetimeFigureOut">
              <a:rPr lang="uk-UA" smtClean="0"/>
              <a:t>09.12.2014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AB8C-4433-45E1-95E7-59886844CAC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9982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7E3D1-1CEA-4374-8C26-4453D7BDCFDB}" type="datetimeFigureOut">
              <a:rPr lang="uk-UA" smtClean="0"/>
              <a:t>09.12.2014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AB8C-4433-45E1-95E7-59886844CAC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2359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7E3D1-1CEA-4374-8C26-4453D7BDCFDB}" type="datetimeFigureOut">
              <a:rPr lang="uk-UA" smtClean="0"/>
              <a:t>09.12.2014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0AB8C-4433-45E1-95E7-59886844CAC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1846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3602038"/>
          </a:xfrm>
          <a:prstGeom prst="rect">
            <a:avLst/>
          </a:prstGeom>
        </p:spPr>
      </p:pic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uk-UA" sz="1400" b="1" dirty="0" smtClean="0"/>
          </a:p>
          <a:p>
            <a:r>
              <a:rPr lang="uk-UA" sz="3600" b="1" dirty="0" smtClean="0"/>
              <a:t>Питання соціального забезпечення громадян </a:t>
            </a:r>
            <a:r>
              <a:rPr lang="uk-UA" sz="3600" b="1" dirty="0"/>
              <a:t>У</a:t>
            </a:r>
            <a:r>
              <a:rPr lang="uk-UA" sz="3600" b="1" dirty="0" smtClean="0"/>
              <a:t>країни, які переміщуються з тимчасово окупованої території та районів проведення антитерористичної операції</a:t>
            </a:r>
            <a:endParaRPr lang="uk-UA" sz="3600" b="1" dirty="0"/>
          </a:p>
        </p:txBody>
      </p:sp>
    </p:spTree>
    <p:extLst>
      <p:ext uri="{BB962C8B-B14F-4D97-AF65-F5344CB8AC3E}">
        <p14:creationId xmlns:p14="http://schemas.microsoft.com/office/powerpoint/2010/main" val="95434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9443" y="-216034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ДЕРЖАВНА ПІДТРИМКА СІМЕЙ З ДІТЬМИ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42370" y="723939"/>
            <a:ext cx="11589745" cy="605143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err="1" smtClean="0"/>
              <a:t>переведення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 за </a:t>
            </a:r>
            <a:r>
              <a:rPr lang="ru-RU" dirty="0" err="1" smtClean="0"/>
              <a:t>місцем</a:t>
            </a:r>
            <a:r>
              <a:rPr lang="ru-RU" dirty="0" smtClean="0"/>
              <a:t> фактичного </a:t>
            </a:r>
            <a:r>
              <a:rPr lang="ru-RU" dirty="0" err="1" smtClean="0"/>
              <a:t>проживання</a:t>
            </a:r>
            <a:r>
              <a:rPr lang="ru-RU" dirty="0" smtClean="0"/>
              <a:t> (</a:t>
            </a:r>
            <a:r>
              <a:rPr lang="ru-RU" dirty="0" err="1" smtClean="0"/>
              <a:t>перебування</a:t>
            </a:r>
            <a:r>
              <a:rPr lang="ru-RU" dirty="0" smtClean="0"/>
              <a:t>)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первинне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допомога</a:t>
            </a:r>
            <a:r>
              <a:rPr lang="ru-RU" dirty="0" smtClean="0"/>
              <a:t> при </a:t>
            </a:r>
            <a:r>
              <a:rPr lang="ru-RU" dirty="0" err="1" smtClean="0"/>
              <a:t>народженні</a:t>
            </a:r>
            <a:r>
              <a:rPr lang="ru-RU" dirty="0" smtClean="0"/>
              <a:t>  (</a:t>
            </a:r>
            <a:r>
              <a:rPr lang="ru-RU" dirty="0" err="1" smtClean="0"/>
              <a:t>усиновленні</a:t>
            </a:r>
            <a:r>
              <a:rPr lang="ru-RU" dirty="0" smtClean="0"/>
              <a:t>) </a:t>
            </a:r>
            <a:r>
              <a:rPr lang="ru-RU" dirty="0" err="1" smtClean="0"/>
              <a:t>дитини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допомога</a:t>
            </a:r>
            <a:r>
              <a:rPr lang="ru-RU" dirty="0" smtClean="0"/>
              <a:t> одиноким матерям;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допомога</a:t>
            </a:r>
            <a:r>
              <a:rPr lang="ru-RU" dirty="0" smtClean="0"/>
              <a:t> </a:t>
            </a:r>
            <a:r>
              <a:rPr lang="ru-RU" dirty="0" err="1" smtClean="0"/>
              <a:t>опікунам</a:t>
            </a:r>
            <a:r>
              <a:rPr lang="ru-RU" dirty="0" smtClean="0"/>
              <a:t> та </a:t>
            </a:r>
            <a:r>
              <a:rPr lang="ru-RU" dirty="0" err="1" smtClean="0"/>
              <a:t>піклувальникам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допомога</a:t>
            </a:r>
            <a:r>
              <a:rPr lang="ru-RU" dirty="0" smtClean="0"/>
              <a:t> </a:t>
            </a:r>
            <a:r>
              <a:rPr lang="ru-RU" dirty="0" err="1" smtClean="0"/>
              <a:t>дітям-інвалідам</a:t>
            </a:r>
            <a:r>
              <a:rPr lang="ru-RU" dirty="0" smtClean="0"/>
              <a:t> та </a:t>
            </a:r>
            <a:r>
              <a:rPr lang="ru-RU" dirty="0" err="1" smtClean="0"/>
              <a:t>інвалідам</a:t>
            </a:r>
            <a:r>
              <a:rPr lang="ru-RU" dirty="0" smtClean="0"/>
              <a:t> з </a:t>
            </a:r>
            <a:r>
              <a:rPr lang="ru-RU" dirty="0" err="1" smtClean="0"/>
              <a:t>дитинства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допомога</a:t>
            </a:r>
            <a:r>
              <a:rPr lang="ru-RU" dirty="0" smtClean="0"/>
              <a:t> </a:t>
            </a:r>
            <a:r>
              <a:rPr lang="ru-RU" dirty="0" err="1" smtClean="0"/>
              <a:t>малозабезпеченим</a:t>
            </a:r>
            <a:r>
              <a:rPr lang="ru-RU" dirty="0" smtClean="0"/>
              <a:t> </a:t>
            </a:r>
            <a:r>
              <a:rPr lang="ru-RU" dirty="0" err="1" smtClean="0"/>
              <a:t>сім’ям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тимчасова</a:t>
            </a:r>
            <a:r>
              <a:rPr lang="ru-RU" dirty="0" smtClean="0"/>
              <a:t> </a:t>
            </a:r>
            <a:r>
              <a:rPr lang="ru-RU" dirty="0" err="1" smtClean="0"/>
              <a:t>допомога</a:t>
            </a:r>
            <a:r>
              <a:rPr lang="ru-RU" dirty="0" smtClean="0"/>
              <a:t> на </a:t>
            </a:r>
            <a:r>
              <a:rPr lang="ru-RU" dirty="0" err="1" smtClean="0"/>
              <a:t>дітей</a:t>
            </a:r>
            <a:r>
              <a:rPr lang="ru-RU" dirty="0" smtClean="0"/>
              <a:t>, один з </a:t>
            </a:r>
            <a:r>
              <a:rPr lang="ru-RU" dirty="0" err="1" smtClean="0"/>
              <a:t>батьків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ухиляється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сплати</a:t>
            </a:r>
            <a:r>
              <a:rPr lang="ru-RU" dirty="0" smtClean="0"/>
              <a:t> </a:t>
            </a:r>
            <a:r>
              <a:rPr lang="ru-RU" dirty="0" err="1" smtClean="0"/>
              <a:t>аліментів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супровід</a:t>
            </a:r>
            <a:r>
              <a:rPr lang="ru-RU" dirty="0" smtClean="0"/>
              <a:t> </a:t>
            </a:r>
            <a:r>
              <a:rPr lang="ru-RU" dirty="0" err="1" smtClean="0"/>
              <a:t>сімей</a:t>
            </a:r>
            <a:r>
              <a:rPr lang="ru-RU" dirty="0" smtClean="0"/>
              <a:t> з </a:t>
            </a:r>
            <a:r>
              <a:rPr lang="ru-RU" dirty="0" err="1" smtClean="0"/>
              <a:t>дітьми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потребують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юридичної</a:t>
            </a:r>
            <a:r>
              <a:rPr lang="ru-RU" dirty="0" smtClean="0"/>
              <a:t>, </a:t>
            </a:r>
            <a:r>
              <a:rPr lang="ru-RU" dirty="0" err="1" smtClean="0"/>
              <a:t>психологічної</a:t>
            </a:r>
            <a:r>
              <a:rPr lang="ru-RU" dirty="0" smtClean="0"/>
              <a:t> та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 </a:t>
            </a:r>
            <a:r>
              <a:rPr lang="ru-RU" dirty="0" err="1" smtClean="0"/>
              <a:t>дітям</a:t>
            </a:r>
            <a:r>
              <a:rPr lang="ru-RU" dirty="0" smtClean="0"/>
              <a:t>-сиротам та </a:t>
            </a:r>
            <a:r>
              <a:rPr lang="ru-RU" dirty="0" err="1" smtClean="0"/>
              <a:t>дітям</a:t>
            </a:r>
            <a:r>
              <a:rPr lang="ru-RU" dirty="0" smtClean="0"/>
              <a:t>, </a:t>
            </a:r>
            <a:r>
              <a:rPr lang="ru-RU" dirty="0" err="1" smtClean="0"/>
              <a:t>позбавленим</a:t>
            </a:r>
            <a:r>
              <a:rPr lang="ru-RU" dirty="0" smtClean="0"/>
              <a:t> </a:t>
            </a:r>
            <a:r>
              <a:rPr lang="ru-RU" dirty="0" err="1" smtClean="0"/>
              <a:t>батьківського</a:t>
            </a:r>
            <a:r>
              <a:rPr lang="ru-RU" dirty="0" smtClean="0"/>
              <a:t> </a:t>
            </a:r>
            <a:r>
              <a:rPr lang="ru-RU" dirty="0" err="1" smtClean="0"/>
              <a:t>піклування</a:t>
            </a:r>
            <a:r>
              <a:rPr lang="ru-RU" dirty="0" smtClean="0"/>
              <a:t>, </a:t>
            </a:r>
            <a:r>
              <a:rPr lang="ru-RU" dirty="0" err="1" smtClean="0"/>
              <a:t>опікунам</a:t>
            </a:r>
            <a:r>
              <a:rPr lang="ru-RU" dirty="0" smtClean="0"/>
              <a:t>, </a:t>
            </a:r>
            <a:r>
              <a:rPr lang="ru-RU" dirty="0" err="1" smtClean="0"/>
              <a:t>піклувальникам</a:t>
            </a:r>
            <a:r>
              <a:rPr lang="ru-RU" dirty="0" smtClean="0"/>
              <a:t>, </a:t>
            </a:r>
            <a:r>
              <a:rPr lang="ru-RU" dirty="0" err="1" smtClean="0"/>
              <a:t>прийомним</a:t>
            </a:r>
            <a:r>
              <a:rPr lang="ru-RU" dirty="0" smtClean="0"/>
              <a:t> батькам та батькам-</a:t>
            </a:r>
            <a:r>
              <a:rPr lang="ru-RU" dirty="0" err="1" smtClean="0"/>
              <a:t>вихователям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 err="1" smtClean="0"/>
              <a:t>Куди</a:t>
            </a:r>
            <a:r>
              <a:rPr lang="ru-RU" b="1" dirty="0" smtClean="0"/>
              <a:t> </a:t>
            </a:r>
            <a:r>
              <a:rPr lang="ru-RU" b="1" dirty="0" err="1" smtClean="0"/>
              <a:t>звертатися</a:t>
            </a:r>
            <a:r>
              <a:rPr lang="ru-RU" dirty="0" smtClean="0"/>
              <a:t>: до органу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, служб у справах </a:t>
            </a:r>
            <a:r>
              <a:rPr lang="ru-RU" dirty="0" err="1" smtClean="0"/>
              <a:t>дітей</a:t>
            </a:r>
            <a:r>
              <a:rPr lang="ru-RU" dirty="0" smtClean="0"/>
              <a:t>, </a:t>
            </a:r>
            <a:r>
              <a:rPr lang="ru-RU" dirty="0" err="1" smtClean="0"/>
              <a:t>центрів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служб для </a:t>
            </a:r>
            <a:r>
              <a:rPr lang="ru-RU" dirty="0" err="1" smtClean="0"/>
              <a:t>сім’ї</a:t>
            </a:r>
            <a:r>
              <a:rPr lang="ru-RU" dirty="0" smtClean="0"/>
              <a:t>, </a:t>
            </a:r>
            <a:r>
              <a:rPr lang="ru-RU" dirty="0" err="1" smtClean="0"/>
              <a:t>дітей</a:t>
            </a:r>
            <a:r>
              <a:rPr lang="ru-RU" dirty="0" smtClean="0"/>
              <a:t> та </a:t>
            </a:r>
            <a:r>
              <a:rPr lang="ru-RU" dirty="0" err="1" smtClean="0"/>
              <a:t>молоді</a:t>
            </a:r>
            <a:r>
              <a:rPr lang="ru-RU" dirty="0" smtClean="0"/>
              <a:t> за </a:t>
            </a:r>
            <a:r>
              <a:rPr lang="ru-RU" dirty="0" err="1" smtClean="0"/>
              <a:t>місцем</a:t>
            </a:r>
            <a:r>
              <a:rPr lang="ru-RU" dirty="0" smtClean="0"/>
              <a:t> фактичного </a:t>
            </a:r>
            <a:r>
              <a:rPr lang="ru-RU" dirty="0" err="1" smtClean="0"/>
              <a:t>проживання</a:t>
            </a:r>
            <a:r>
              <a:rPr lang="ru-RU" dirty="0" smtClean="0"/>
              <a:t> (</a:t>
            </a:r>
            <a:r>
              <a:rPr lang="ru-RU" dirty="0" err="1" smtClean="0"/>
              <a:t>перебування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b="1" dirty="0" err="1" smtClean="0"/>
              <a:t>Основні</a:t>
            </a:r>
            <a:r>
              <a:rPr lang="ru-RU" b="1" dirty="0" smtClean="0"/>
              <a:t> </a:t>
            </a:r>
            <a:r>
              <a:rPr lang="ru-RU" b="1" dirty="0" err="1" smtClean="0"/>
              <a:t>документи</a:t>
            </a:r>
            <a:r>
              <a:rPr lang="ru-RU" b="1" dirty="0" smtClean="0"/>
              <a:t>, </a:t>
            </a:r>
            <a:r>
              <a:rPr lang="ru-RU" b="1" dirty="0" err="1" smtClean="0"/>
              <a:t>які</a:t>
            </a:r>
            <a:r>
              <a:rPr lang="ru-RU" b="1" dirty="0" smtClean="0"/>
              <a:t> </a:t>
            </a:r>
            <a:r>
              <a:rPr lang="ru-RU" b="1" dirty="0" err="1" smtClean="0"/>
              <a:t>необхідно</a:t>
            </a:r>
            <a:r>
              <a:rPr lang="ru-RU" b="1" dirty="0" smtClean="0"/>
              <a:t> </a:t>
            </a:r>
            <a:r>
              <a:rPr lang="ru-RU" b="1" dirty="0" err="1" smtClean="0"/>
              <a:t>мати</a:t>
            </a:r>
            <a:r>
              <a:rPr lang="ru-RU" b="1" dirty="0" smtClean="0"/>
              <a:t> при </a:t>
            </a:r>
            <a:r>
              <a:rPr lang="ru-RU" b="1" dirty="0" err="1" smtClean="0"/>
              <a:t>собі</a:t>
            </a:r>
            <a:r>
              <a:rPr lang="ru-RU" b="1" dirty="0" smtClean="0"/>
              <a:t>:</a:t>
            </a:r>
          </a:p>
          <a:p>
            <a:r>
              <a:rPr lang="ru-RU" dirty="0" smtClean="0"/>
              <a:t>- паспорт;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свідоцтво</a:t>
            </a:r>
            <a:r>
              <a:rPr lang="ru-RU" dirty="0" smtClean="0"/>
              <a:t> про </a:t>
            </a:r>
            <a:r>
              <a:rPr lang="ru-RU" dirty="0" err="1" smtClean="0"/>
              <a:t>народження</a:t>
            </a:r>
            <a:r>
              <a:rPr lang="ru-RU" dirty="0" smtClean="0"/>
              <a:t> </a:t>
            </a:r>
            <a:r>
              <a:rPr lang="ru-RU" dirty="0" err="1" smtClean="0"/>
              <a:t>дитини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довідка</a:t>
            </a:r>
            <a:r>
              <a:rPr lang="ru-RU" dirty="0" smtClean="0"/>
              <a:t> про </a:t>
            </a:r>
            <a:r>
              <a:rPr lang="ru-RU" dirty="0" err="1" smtClean="0"/>
              <a:t>присвоєння</a:t>
            </a:r>
            <a:r>
              <a:rPr lang="ru-RU" dirty="0" smtClean="0"/>
              <a:t> </a:t>
            </a:r>
            <a:r>
              <a:rPr lang="ru-RU" dirty="0" err="1" smtClean="0"/>
              <a:t>ідентифікаційного</a:t>
            </a:r>
            <a:r>
              <a:rPr lang="ru-RU" dirty="0" smtClean="0"/>
              <a:t> коду (за </a:t>
            </a:r>
            <a:r>
              <a:rPr lang="ru-RU" dirty="0" err="1" smtClean="0"/>
              <a:t>наявності</a:t>
            </a:r>
            <a:r>
              <a:rPr lang="ru-RU" dirty="0" smtClean="0"/>
              <a:t>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2466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235" y="221906"/>
            <a:ext cx="11710929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ДЕРЖАВНА ПІДТРИМКА ГРОМАДЯН ПОХИЛОГО ВІКУ, ІНВАЛІДІВ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145754"/>
            <a:ext cx="10515600" cy="523301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- </a:t>
            </a:r>
            <a:r>
              <a:rPr lang="ru-RU" dirty="0" err="1" smtClean="0"/>
              <a:t>стаціонарний</a:t>
            </a:r>
            <a:r>
              <a:rPr lang="ru-RU" dirty="0" smtClean="0"/>
              <a:t> догляд (для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похилого</a:t>
            </a:r>
            <a:r>
              <a:rPr lang="ru-RU" dirty="0" smtClean="0"/>
              <a:t> </a:t>
            </a:r>
            <a:r>
              <a:rPr lang="ru-RU" dirty="0" err="1" smtClean="0"/>
              <a:t>віку</a:t>
            </a:r>
            <a:r>
              <a:rPr lang="ru-RU" dirty="0" smtClean="0"/>
              <a:t>, </a:t>
            </a:r>
            <a:r>
              <a:rPr lang="ru-RU" dirty="0" err="1" smtClean="0"/>
              <a:t>інвалідів</a:t>
            </a:r>
            <a:r>
              <a:rPr lang="ru-RU" dirty="0" smtClean="0"/>
              <a:t> І, ІІ </a:t>
            </a:r>
            <a:r>
              <a:rPr lang="ru-RU" dirty="0" err="1" smtClean="0"/>
              <a:t>групи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за станом </a:t>
            </a:r>
            <a:r>
              <a:rPr lang="ru-RU" dirty="0" err="1" smtClean="0"/>
              <a:t>здоров’я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потребу в </a:t>
            </a:r>
            <a:r>
              <a:rPr lang="ru-RU" dirty="0" err="1" smtClean="0"/>
              <a:t>сторонньому</a:t>
            </a:r>
            <a:r>
              <a:rPr lang="ru-RU" dirty="0" smtClean="0"/>
              <a:t> </a:t>
            </a:r>
            <a:r>
              <a:rPr lang="ru-RU" dirty="0" err="1" smtClean="0"/>
              <a:t>догляді</a:t>
            </a:r>
            <a:r>
              <a:rPr lang="ru-RU" dirty="0" smtClean="0"/>
              <a:t>, </a:t>
            </a:r>
            <a:r>
              <a:rPr lang="ru-RU" dirty="0" err="1" smtClean="0"/>
              <a:t>побутовому</a:t>
            </a:r>
            <a:r>
              <a:rPr lang="ru-RU" dirty="0" smtClean="0"/>
              <a:t> </a:t>
            </a:r>
            <a:r>
              <a:rPr lang="ru-RU" dirty="0" err="1" smtClean="0"/>
              <a:t>обслуговуванні</a:t>
            </a:r>
            <a:r>
              <a:rPr lang="ru-RU" dirty="0" smtClean="0"/>
              <a:t>, </a:t>
            </a:r>
            <a:r>
              <a:rPr lang="ru-RU" dirty="0" err="1" smtClean="0"/>
              <a:t>медичній</a:t>
            </a:r>
            <a:r>
              <a:rPr lang="ru-RU" dirty="0" smtClean="0"/>
              <a:t> </a:t>
            </a:r>
            <a:r>
              <a:rPr lang="ru-RU" dirty="0" err="1" smtClean="0"/>
              <a:t>допомозі</a:t>
            </a:r>
            <a:r>
              <a:rPr lang="ru-RU" dirty="0" smtClean="0"/>
              <a:t>);</a:t>
            </a:r>
          </a:p>
          <a:p>
            <a:r>
              <a:rPr lang="ru-RU" dirty="0" smtClean="0"/>
              <a:t>- догляд </a:t>
            </a:r>
            <a:r>
              <a:rPr lang="ru-RU" dirty="0" err="1" smtClean="0"/>
              <a:t>вдома</a:t>
            </a:r>
            <a:r>
              <a:rPr lang="ru-RU" dirty="0" smtClean="0"/>
              <a:t> (для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похилого</a:t>
            </a:r>
            <a:r>
              <a:rPr lang="ru-RU" dirty="0" smtClean="0"/>
              <a:t> </a:t>
            </a:r>
            <a:r>
              <a:rPr lang="ru-RU" dirty="0" err="1" smtClean="0"/>
              <a:t>віку</a:t>
            </a:r>
            <a:r>
              <a:rPr lang="ru-RU" dirty="0" smtClean="0"/>
              <a:t>, </a:t>
            </a:r>
            <a:r>
              <a:rPr lang="ru-RU" dirty="0" err="1" smtClean="0"/>
              <a:t>інвалідів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нездатні</a:t>
            </a:r>
            <a:r>
              <a:rPr lang="ru-RU" dirty="0" smtClean="0"/>
              <a:t> до </a:t>
            </a:r>
            <a:r>
              <a:rPr lang="ru-RU" dirty="0" err="1" smtClean="0"/>
              <a:t>самообслуговування</a:t>
            </a:r>
            <a:r>
              <a:rPr lang="ru-RU" dirty="0" smtClean="0"/>
              <a:t> і </a:t>
            </a:r>
            <a:r>
              <a:rPr lang="ru-RU" dirty="0" err="1" smtClean="0"/>
              <a:t>потребують</a:t>
            </a:r>
            <a:r>
              <a:rPr lang="ru-RU" dirty="0" smtClean="0"/>
              <a:t> </a:t>
            </a:r>
            <a:r>
              <a:rPr lang="ru-RU" dirty="0" err="1" smtClean="0"/>
              <a:t>постійної</a:t>
            </a:r>
            <a:r>
              <a:rPr lang="ru-RU" dirty="0" smtClean="0"/>
              <a:t> </a:t>
            </a:r>
            <a:r>
              <a:rPr lang="ru-RU" dirty="0" err="1" smtClean="0"/>
              <a:t>сторонньої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);</a:t>
            </a:r>
          </a:p>
          <a:p>
            <a:r>
              <a:rPr lang="ru-RU" dirty="0" smtClean="0"/>
              <a:t>- натуральна </a:t>
            </a:r>
            <a:r>
              <a:rPr lang="ru-RU" dirty="0" err="1" smtClean="0"/>
              <a:t>допомога</a:t>
            </a:r>
            <a:r>
              <a:rPr lang="ru-RU" dirty="0" smtClean="0"/>
              <a:t> (</a:t>
            </a:r>
            <a:r>
              <a:rPr lang="ru-RU" dirty="0" err="1" smtClean="0"/>
              <a:t>одяг</a:t>
            </a:r>
            <a:r>
              <a:rPr lang="ru-RU" dirty="0" smtClean="0"/>
              <a:t>, </a:t>
            </a:r>
            <a:r>
              <a:rPr lang="ru-RU" dirty="0" err="1" smtClean="0"/>
              <a:t>взуття</a:t>
            </a:r>
            <a:r>
              <a:rPr lang="ru-RU" dirty="0" smtClean="0"/>
              <a:t>, </a:t>
            </a:r>
            <a:r>
              <a:rPr lang="ru-RU" dirty="0" err="1" smtClean="0"/>
              <a:t>предмети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потреби).</a:t>
            </a:r>
          </a:p>
          <a:p>
            <a:pPr marL="0" indent="0">
              <a:buNone/>
            </a:pPr>
            <a:r>
              <a:rPr lang="ru-RU" b="1" dirty="0" err="1" smtClean="0"/>
              <a:t>Куди</a:t>
            </a:r>
            <a:r>
              <a:rPr lang="ru-RU" b="1" dirty="0" smtClean="0"/>
              <a:t> </a:t>
            </a:r>
            <a:r>
              <a:rPr lang="ru-RU" b="1" dirty="0" err="1" smtClean="0"/>
              <a:t>звертатися</a:t>
            </a:r>
            <a:r>
              <a:rPr lang="ru-RU" b="1" dirty="0" smtClean="0"/>
              <a:t>:</a:t>
            </a:r>
            <a:r>
              <a:rPr lang="ru-RU" dirty="0" smtClean="0"/>
              <a:t> до </a:t>
            </a:r>
            <a:r>
              <a:rPr lang="ru-RU" dirty="0" err="1" smtClean="0"/>
              <a:t>територіального</a:t>
            </a:r>
            <a:r>
              <a:rPr lang="ru-RU" dirty="0" smtClean="0"/>
              <a:t> центру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обслуговування</a:t>
            </a:r>
            <a:r>
              <a:rPr lang="ru-RU" dirty="0" smtClean="0"/>
              <a:t> (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) </a:t>
            </a:r>
            <a:r>
              <a:rPr lang="ru-RU" dirty="0" err="1" smtClean="0"/>
              <a:t>або</a:t>
            </a:r>
            <a:r>
              <a:rPr lang="ru-RU" dirty="0" smtClean="0"/>
              <a:t> до органу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за </a:t>
            </a:r>
            <a:r>
              <a:rPr lang="ru-RU" dirty="0" err="1" smtClean="0"/>
              <a:t>місцем</a:t>
            </a:r>
            <a:r>
              <a:rPr lang="ru-RU" dirty="0" smtClean="0"/>
              <a:t> фактичного </a:t>
            </a:r>
            <a:r>
              <a:rPr lang="ru-RU" dirty="0" err="1" smtClean="0"/>
              <a:t>проживання</a:t>
            </a:r>
            <a:r>
              <a:rPr lang="ru-RU" dirty="0" smtClean="0"/>
              <a:t> (</a:t>
            </a:r>
            <a:r>
              <a:rPr lang="ru-RU" dirty="0" err="1" smtClean="0"/>
              <a:t>перебування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b="1" dirty="0" err="1" smtClean="0"/>
              <a:t>Основні</a:t>
            </a:r>
            <a:r>
              <a:rPr lang="ru-RU" b="1" dirty="0" smtClean="0"/>
              <a:t> </a:t>
            </a:r>
            <a:r>
              <a:rPr lang="ru-RU" b="1" dirty="0" err="1" smtClean="0"/>
              <a:t>документи</a:t>
            </a:r>
            <a:r>
              <a:rPr lang="ru-RU" b="1" dirty="0" smtClean="0"/>
              <a:t>, </a:t>
            </a:r>
            <a:r>
              <a:rPr lang="ru-RU" b="1" dirty="0" err="1" smtClean="0"/>
              <a:t>які</a:t>
            </a:r>
            <a:r>
              <a:rPr lang="ru-RU" b="1" dirty="0" smtClean="0"/>
              <a:t> </a:t>
            </a:r>
            <a:r>
              <a:rPr lang="ru-RU" b="1" dirty="0" err="1" smtClean="0"/>
              <a:t>необхідно</a:t>
            </a:r>
            <a:r>
              <a:rPr lang="ru-RU" b="1" dirty="0" smtClean="0"/>
              <a:t> </a:t>
            </a:r>
            <a:r>
              <a:rPr lang="ru-RU" b="1" dirty="0" err="1" smtClean="0"/>
              <a:t>мати</a:t>
            </a:r>
            <a:r>
              <a:rPr lang="ru-RU" b="1" dirty="0" smtClean="0"/>
              <a:t> при </a:t>
            </a:r>
            <a:r>
              <a:rPr lang="ru-RU" b="1" dirty="0" err="1" smtClean="0"/>
              <a:t>собі</a:t>
            </a:r>
            <a:r>
              <a:rPr lang="ru-RU" b="1" dirty="0" smtClean="0"/>
              <a:t>:</a:t>
            </a:r>
          </a:p>
          <a:p>
            <a:r>
              <a:rPr lang="ru-RU" dirty="0" smtClean="0"/>
              <a:t>- паспорт;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медична</a:t>
            </a:r>
            <a:r>
              <a:rPr lang="ru-RU" dirty="0" smtClean="0"/>
              <a:t> </a:t>
            </a:r>
            <a:r>
              <a:rPr lang="ru-RU" dirty="0" err="1" smtClean="0"/>
              <a:t>довідка</a:t>
            </a:r>
            <a:r>
              <a:rPr lang="ru-RU" dirty="0" smtClean="0"/>
              <a:t> про потребу в </a:t>
            </a:r>
            <a:r>
              <a:rPr lang="ru-RU" dirty="0" err="1" smtClean="0"/>
              <a:t>постійній</a:t>
            </a:r>
            <a:r>
              <a:rPr lang="ru-RU" dirty="0" smtClean="0"/>
              <a:t> </a:t>
            </a:r>
            <a:r>
              <a:rPr lang="ru-RU" dirty="0" err="1" smtClean="0"/>
              <a:t>сторонній</a:t>
            </a:r>
            <a:r>
              <a:rPr lang="ru-RU" dirty="0" smtClean="0"/>
              <a:t> </a:t>
            </a:r>
            <a:r>
              <a:rPr lang="ru-RU" dirty="0" err="1" smtClean="0"/>
              <a:t>допомозі</a:t>
            </a:r>
            <a:r>
              <a:rPr lang="ru-RU" dirty="0" smtClean="0"/>
              <a:t> (за </a:t>
            </a:r>
            <a:r>
              <a:rPr lang="ru-RU" dirty="0" err="1" smtClean="0"/>
              <a:t>наявності</a:t>
            </a:r>
            <a:r>
              <a:rPr lang="ru-RU" dirty="0" smtClean="0"/>
              <a:t>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5353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08" y="163337"/>
            <a:ext cx="7848745" cy="671078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0621" y="179457"/>
            <a:ext cx="4212255" cy="669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46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/>
              <a:t>У </a:t>
            </a:r>
            <a:r>
              <a:rPr lang="ru-RU" sz="3100" b="1" dirty="0" err="1"/>
              <a:t>Хмельницькому</a:t>
            </a:r>
            <a:r>
              <a:rPr lang="ru-RU" sz="3100" dirty="0"/>
              <a:t> </a:t>
            </a:r>
            <a:r>
              <a:rPr lang="ru-RU" sz="3100" dirty="0" err="1"/>
              <a:t>громадяни</a:t>
            </a:r>
            <a:r>
              <a:rPr lang="ru-RU" sz="3100" dirty="0"/>
              <a:t> </a:t>
            </a:r>
            <a:r>
              <a:rPr lang="ru-RU" sz="3100" dirty="0" err="1"/>
              <a:t>можуть</a:t>
            </a:r>
            <a:r>
              <a:rPr lang="ru-RU" sz="3100" dirty="0"/>
              <a:t> </a:t>
            </a:r>
            <a:r>
              <a:rPr lang="ru-RU" sz="3100" dirty="0" err="1" smtClean="0"/>
              <a:t>звертатися</a:t>
            </a:r>
            <a:r>
              <a:rPr lang="ru-RU" sz="3100" dirty="0" smtClean="0"/>
              <a:t> для </a:t>
            </a:r>
            <a:r>
              <a:rPr lang="ru-RU" sz="3100" dirty="0" err="1" smtClean="0"/>
              <a:t>отримання</a:t>
            </a:r>
            <a:r>
              <a:rPr lang="ru-RU" sz="3100" dirty="0" smtClean="0"/>
              <a:t> </a:t>
            </a:r>
            <a:r>
              <a:rPr lang="ru-RU" sz="3100" dirty="0" err="1" smtClean="0"/>
              <a:t>допомоги</a:t>
            </a:r>
            <a:r>
              <a:rPr lang="ru-RU" sz="3100" dirty="0" smtClean="0"/>
              <a:t> до </a:t>
            </a:r>
            <a:r>
              <a:rPr lang="ru-RU" sz="3100" dirty="0" err="1" smtClean="0"/>
              <a:t>відповідальних</a:t>
            </a:r>
            <a:r>
              <a:rPr lang="ru-RU" sz="3100" dirty="0" smtClean="0"/>
              <a:t> </a:t>
            </a:r>
            <a:r>
              <a:rPr lang="ru-RU" sz="3100" dirty="0" err="1" smtClean="0"/>
              <a:t>осіб</a:t>
            </a:r>
            <a:r>
              <a:rPr lang="ru-RU" sz="3100" dirty="0" smtClean="0"/>
              <a:t> </a:t>
            </a:r>
            <a:r>
              <a:rPr lang="ru-RU" sz="3100" dirty="0" err="1" smtClean="0"/>
              <a:t>органів</a:t>
            </a:r>
            <a:r>
              <a:rPr lang="ru-RU" sz="3100" dirty="0" smtClean="0"/>
              <a:t> та служб </a:t>
            </a:r>
            <a:r>
              <a:rPr lang="ru-RU" sz="3100" dirty="0" err="1" smtClean="0"/>
              <a:t>міста</a:t>
            </a:r>
            <a:r>
              <a:rPr lang="ru-RU" sz="3100" dirty="0" smtClean="0"/>
              <a:t> за такими </a:t>
            </a:r>
            <a:r>
              <a:rPr lang="ru-RU" sz="3100" dirty="0" err="1" smtClean="0"/>
              <a:t>телефонними</a:t>
            </a:r>
            <a:r>
              <a:rPr lang="ru-RU" sz="3100" dirty="0" smtClean="0"/>
              <a:t> номерами:</a:t>
            </a:r>
            <a:endParaRPr lang="uk-UA" sz="31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8394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65-04-66 – Хмельницьке міськрайонне управління юстиції.</a:t>
            </a:r>
          </a:p>
          <a:p>
            <a:r>
              <a:rPr lang="uk-UA" dirty="0" smtClean="0"/>
              <a:t>75-25-01 – Управління Пенсійного Фонду України у місті Хмельницькому.</a:t>
            </a:r>
          </a:p>
          <a:p>
            <a:r>
              <a:rPr lang="uk-UA" dirty="0" smtClean="0"/>
              <a:t>79-59-59 – Управління праці та соціального захисту населення Хмельницької міської ради.</a:t>
            </a:r>
          </a:p>
          <a:p>
            <a:r>
              <a:rPr lang="uk-UA" dirty="0" smtClean="0"/>
              <a:t>79-54-23 – Хмельницький міський центр зайнятості.</a:t>
            </a:r>
          </a:p>
          <a:p>
            <a:r>
              <a:rPr lang="uk-UA" dirty="0" smtClean="0"/>
              <a:t>65-73-46 – Управління охорони здоров’я Хмельницької міської ради.</a:t>
            </a:r>
          </a:p>
          <a:p>
            <a:r>
              <a:rPr lang="uk-UA" dirty="0" smtClean="0"/>
              <a:t>65-12-64 – Управління освіти Хмельницької міської ради.</a:t>
            </a:r>
          </a:p>
          <a:p>
            <a:r>
              <a:rPr lang="uk-UA" dirty="0" smtClean="0"/>
              <a:t>76-49-51 – Служба у справах дітей Хмельницької міської ради.</a:t>
            </a:r>
          </a:p>
          <a:p>
            <a:r>
              <a:rPr lang="uk-UA" dirty="0" smtClean="0"/>
              <a:t>65-51-44 – Хмельницький відділ Державної міграційної служби України</a:t>
            </a:r>
          </a:p>
          <a:p>
            <a:r>
              <a:rPr lang="uk-UA" dirty="0" smtClean="0"/>
              <a:t>76-34-13 – Фонд соціального страхування з тимчасової втрати працездатності</a:t>
            </a:r>
          </a:p>
          <a:p>
            <a:r>
              <a:rPr lang="uk-UA" dirty="0" smtClean="0"/>
              <a:t>15-80 – Відділ управління міським господарством Хмельницької міської ради (цілодобово).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6110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624" y="254956"/>
            <a:ext cx="10946176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Станом на 30 </a:t>
            </a:r>
            <a:r>
              <a:rPr lang="ru-RU" dirty="0" err="1" smtClean="0"/>
              <a:t>вересня</a:t>
            </a:r>
            <a:r>
              <a:rPr lang="ru-RU" dirty="0" smtClean="0"/>
              <a:t> 2014 року</a:t>
            </a:r>
            <a:br>
              <a:rPr lang="ru-RU" dirty="0" smtClean="0"/>
            </a:br>
            <a:r>
              <a:rPr lang="ru-RU" dirty="0" err="1" smtClean="0"/>
              <a:t>Міжвідомчий</a:t>
            </a:r>
            <a:r>
              <a:rPr lang="ru-RU" dirty="0" smtClean="0"/>
              <a:t> </a:t>
            </a:r>
            <a:r>
              <a:rPr lang="ru-RU" dirty="0" err="1" smtClean="0"/>
              <a:t>координаційний</a:t>
            </a:r>
            <a:r>
              <a:rPr lang="ru-RU" dirty="0" smtClean="0"/>
              <a:t> штаб </a:t>
            </a:r>
            <a:r>
              <a:rPr lang="ru-RU" dirty="0" err="1" smtClean="0"/>
              <a:t>повідомляє</a:t>
            </a:r>
            <a:r>
              <a:rPr lang="ru-RU" dirty="0" smtClean="0"/>
              <a:t>:</a:t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07624" y="1311007"/>
            <a:ext cx="10946176" cy="531013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b="1" dirty="0" smtClean="0"/>
              <a:t>Внутрішні переміщення осіб</a:t>
            </a:r>
            <a:endParaRPr lang="uk-UA" dirty="0" smtClean="0"/>
          </a:p>
          <a:p>
            <a:r>
              <a:rPr lang="uk-UA" dirty="0" smtClean="0"/>
              <a:t>Згідно з оперативною інформацією загальна кількість громадян України, які переселені з Автономної Республіки Крим та міста Севастополь до інших регіонів, складає 18 тис. 158 осіб, у тому числі 5 тис. 113 дітей, 1 тис. 280 інвалідів та осіб похилого віку. За добу переселено – 3 особи.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З району проведення АТО до інших регіонів переселено 321 тис. 931 особу, у тому числі 103 тис. 288 дітей, 59 тис. 938 інвалідів та осіб похилого віку (у тому числі тимчасово переміщених в межах Донецької області - 54 тис. 683 особи). За добу – 136 осіб, у тому числі 21 дитина та 18 інвалідів і осіб похилого віку.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Всього тимчасово розміщено 340 тис. 89 осіб, у тому числі 108 тис. 401 дитину, 61 тис. 218 інвалідів та осіб похилого віку. За добу – 139 осіб, у тому числі 21 дитина, 18 інвалідів та осіб похилого віку.</a:t>
            </a:r>
          </a:p>
          <a:p>
            <a:pPr marL="0" indent="0">
              <a:buNone/>
            </a:pPr>
            <a:r>
              <a:rPr lang="uk-UA" dirty="0" smtClean="0"/>
              <a:t> </a:t>
            </a:r>
          </a:p>
          <a:p>
            <a:r>
              <a:rPr lang="uk-UA" dirty="0" smtClean="0"/>
              <a:t>З урахуванням тимчасово переміщених в межах Луганської області (за повідомленням Луганської ОДА - 28 тис. 40 осіб), загальна кількість внутрішньо переміщених осіб становить 368 тис. 129 осіб.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8761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100" b="1" dirty="0">
                <a:latin typeface="+mn-lt"/>
                <a:ea typeface="+mn-ea"/>
                <a:cs typeface="+mn-cs"/>
              </a:rPr>
              <a:t>Звернення громадян на Урядову телефонну “гарячу” лінію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44003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На урядову телефонну «гарячу лінію» протягом доби 28 вересня 2014 р. надійшло 229 звернень, що стосувалися проблемних питань жителів Донецької та Луганської областей. З них на 109 звернень фахівцями Урядового контактного центру громадянам надано консультації, роз’яснення та довідкову інформацію, а також,  у разі необхідності, й психологічну підтримку. Органам виконавчої влади надіслано для розгляду, реагування та надання відповідей 120 звернень від вимушених переселенців, з яких 10 стосувалися отримання житла.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4643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590" y="2313542"/>
            <a:ext cx="11446526" cy="97459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dirty="0" smtClean="0"/>
              <a:t>	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uk-UA" b="1" dirty="0" smtClean="0"/>
              <a:t>Розпорядженням Кабінету Міністрів України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uk-UA" b="1" dirty="0" smtClean="0"/>
              <a:t>від 11 червня 2014 року №588-р затверджено план заходів, пов’язаних із соціальним забезпеченням громадян України, які переміщуються з тимчасово окупованої території та районів проведення антитерористичної операції.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68566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3685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/>
              <a:t/>
            </a:r>
            <a:br>
              <a:rPr lang="uk-UA" b="1" dirty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/>
              <a:t/>
            </a:r>
            <a:br>
              <a:rPr lang="uk-UA" b="1" dirty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Міжвідомчий координаційний штаб</a:t>
            </a:r>
            <a:br>
              <a:rPr lang="uk-UA" b="1" dirty="0" smtClean="0"/>
            </a:br>
            <a:r>
              <a:rPr lang="uk-UA" sz="2400" dirty="0" smtClean="0"/>
              <a:t>(діяльність якого забезпечує Державна служба з надзвичайних ситуацій)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en-US" dirty="0"/>
              <a:t/>
            </a:r>
            <a:br>
              <a:rPr lang="en-US" dirty="0"/>
            </a:br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6654189" y="4384712"/>
            <a:ext cx="5261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/>
              <a:t>ГУ ДСНС </a:t>
            </a:r>
            <a:r>
              <a:rPr lang="ru-RU" b="1" dirty="0" err="1" smtClean="0"/>
              <a:t>України</a:t>
            </a:r>
            <a:r>
              <a:rPr lang="ru-RU" b="1" dirty="0" smtClean="0"/>
              <a:t> у </a:t>
            </a:r>
            <a:r>
              <a:rPr lang="ru-RU" b="1" dirty="0" err="1" smtClean="0"/>
              <a:t>Хмельницькій</a:t>
            </a:r>
            <a:r>
              <a:rPr lang="ru-RU" b="1" dirty="0" smtClean="0"/>
              <a:t> </a:t>
            </a:r>
            <a:r>
              <a:rPr lang="ru-RU" b="1" dirty="0" err="1" smtClean="0"/>
              <a:t>області</a:t>
            </a:r>
            <a:endParaRPr lang="ru-RU" b="1" dirty="0" smtClean="0"/>
          </a:p>
          <a:p>
            <a:pPr algn="r"/>
            <a:r>
              <a:rPr lang="ru-RU" dirty="0" smtClean="0"/>
              <a:t>29000 м. </a:t>
            </a:r>
            <a:r>
              <a:rPr lang="ru-RU" dirty="0" err="1" smtClean="0"/>
              <a:t>Хмельницький</a:t>
            </a:r>
            <a:r>
              <a:rPr lang="ru-RU" dirty="0" smtClean="0"/>
              <a:t>, </a:t>
            </a:r>
            <a:r>
              <a:rPr lang="ru-RU" dirty="0" err="1" smtClean="0"/>
              <a:t>вул</a:t>
            </a:r>
            <a:r>
              <a:rPr lang="ru-RU" dirty="0" smtClean="0"/>
              <a:t>. </a:t>
            </a:r>
            <a:r>
              <a:rPr lang="ru-RU" dirty="0" err="1" smtClean="0"/>
              <a:t>Героїв</a:t>
            </a:r>
            <a:r>
              <a:rPr lang="ru-RU" dirty="0" smtClean="0"/>
              <a:t> </a:t>
            </a:r>
            <a:r>
              <a:rPr lang="ru-RU" dirty="0" err="1" smtClean="0"/>
              <a:t>Чорнобиля</a:t>
            </a:r>
            <a:r>
              <a:rPr lang="ru-RU" dirty="0" smtClean="0"/>
              <a:t>, 1/2</a:t>
            </a:r>
          </a:p>
          <a:p>
            <a:pPr algn="r"/>
            <a:r>
              <a:rPr lang="ru-RU" dirty="0" smtClean="0"/>
              <a:t>odsokc@mns.km.ua </a:t>
            </a:r>
          </a:p>
          <a:p>
            <a:pPr algn="r"/>
            <a:r>
              <a:rPr lang="ru-RU" dirty="0" smtClean="0"/>
              <a:t>Начальник </a:t>
            </a:r>
            <a:r>
              <a:rPr lang="ru-RU" dirty="0" err="1" smtClean="0"/>
              <a:t>чергової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endParaRPr lang="ru-RU" dirty="0" smtClean="0"/>
          </a:p>
          <a:p>
            <a:pPr algn="r"/>
            <a:r>
              <a:rPr lang="ru-RU" dirty="0" smtClean="0"/>
              <a:t>+38 (0382) 69-91-17 (</a:t>
            </a:r>
            <a:r>
              <a:rPr lang="ru-RU" dirty="0" err="1" smtClean="0"/>
              <a:t>цілодобово</a:t>
            </a:r>
            <a:r>
              <a:rPr lang="ru-RU" dirty="0" smtClean="0"/>
              <a:t>)</a:t>
            </a:r>
          </a:p>
          <a:p>
            <a:pPr algn="r"/>
            <a:r>
              <a:rPr lang="ru-RU" dirty="0" err="1" smtClean="0"/>
              <a:t>Прес</a:t>
            </a:r>
            <a:r>
              <a:rPr lang="ru-RU" dirty="0" smtClean="0"/>
              <a:t>-служба</a:t>
            </a:r>
          </a:p>
          <a:p>
            <a:pPr algn="r"/>
            <a:r>
              <a:rPr lang="ru-RU" dirty="0" smtClean="0"/>
              <a:t>+38 (0382) 69-91-80</a:t>
            </a:r>
          </a:p>
          <a:p>
            <a:pPr algn="r"/>
            <a:r>
              <a:rPr lang="ru-RU" dirty="0" smtClean="0"/>
              <a:t>+38 (0382) 69-91-81</a:t>
            </a:r>
            <a:endParaRPr lang="uk-UA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3556" y="5153147"/>
            <a:ext cx="9097557" cy="194229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05079" y="1553377"/>
            <a:ext cx="105321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                забезпечує підготовку та постійне оновлення переліку об’єктів державної та комунальної власності в розрізі адміністративно-територіальних одиниць, у яких можливе розміщення громадян України, які переміщуються з тимчасово окупованої території та районів проведення антитерористичної операції.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20143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Завдання органів Органи Державної міграційної служби та </a:t>
            </a:r>
            <a:r>
              <a:rPr lang="uk-UA" b="1" dirty="0" err="1" smtClean="0"/>
              <a:t>Мінсоцполітики</a:t>
            </a:r>
            <a:r>
              <a:rPr lang="uk-UA" b="1" dirty="0" smtClean="0"/>
              <a:t>: 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1825625"/>
            <a:ext cx="11353800" cy="4351338"/>
          </a:xfrm>
        </p:spPr>
        <p:txBody>
          <a:bodyPr>
            <a:normAutofit fontScale="85000" lnSpcReduction="20000"/>
          </a:bodyPr>
          <a:lstStyle/>
          <a:p>
            <a:pPr lvl="2"/>
            <a:r>
              <a:rPr lang="uk-UA" sz="2800" dirty="0" smtClean="0"/>
              <a:t>забезпечення ведення реєстру громадян України, які переміщуються з тимчасово окупованої території та районів проведення антитерористичної операції і пройшли співбесіду в транзитних пунктах;</a:t>
            </a:r>
          </a:p>
          <a:p>
            <a:pPr lvl="2"/>
            <a:r>
              <a:rPr lang="uk-UA" sz="2800" dirty="0" smtClean="0"/>
              <a:t> щоденне інформування Міжвідомчого координаційного штабу з питань, пов’язаних із соціальним забезпеченням громадян, про кількість громадян, розміщених у визначених регіональними штабами приміщеннях для тимчасового проживання;</a:t>
            </a:r>
          </a:p>
          <a:p>
            <a:pPr lvl="2"/>
            <a:r>
              <a:rPr lang="uk-UA" sz="2800" dirty="0" smtClean="0"/>
              <a:t>органи Державної міграційної служби зобов’язуються сприяти у відновленні паспортних документів громадянам України, які переміщуються з тимчасово окупованої території та районів проведення антитерористичної операції.</a:t>
            </a:r>
          </a:p>
          <a:p>
            <a:pPr lvl="2"/>
            <a:r>
              <a:rPr lang="uk-UA" sz="2800" dirty="0"/>
              <a:t>н</a:t>
            </a:r>
            <a:r>
              <a:rPr lang="uk-UA" sz="2800" dirty="0" smtClean="0"/>
              <a:t>адання безоплатної правової допомоги громадянам України, які переміщуються з тимчасово окупованої території та районів проведення антитерористичної операції</a:t>
            </a:r>
            <a:br>
              <a:rPr lang="uk-UA" sz="2800" dirty="0" smtClean="0"/>
            </a:br>
            <a:endParaRPr lang="uk-UA" sz="2800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1202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98373" y="154237"/>
            <a:ext cx="11721029" cy="6703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 smtClean="0"/>
              <a:t>            </a:t>
            </a:r>
            <a:r>
              <a:rPr lang="uk-UA" dirty="0"/>
              <a:t>Для громадян України, які переміщуються з тимчасово окупованої території та районів проведення антитерористичної операції, також передбачено:</a:t>
            </a:r>
          </a:p>
          <a:p>
            <a:pPr>
              <a:buFontTx/>
              <a:buChar char="-"/>
            </a:pPr>
            <a:r>
              <a:rPr lang="uk-UA" dirty="0" smtClean="0"/>
              <a:t>сприяння у продовженні навчання та здобуття освіти; </a:t>
            </a:r>
          </a:p>
          <a:p>
            <a:pPr>
              <a:buFontTx/>
              <a:buChar char="-"/>
            </a:pPr>
            <a:r>
              <a:rPr lang="uk-UA" dirty="0" smtClean="0"/>
              <a:t>транспортування осіб, які внаслідок хвороби не можуть пересуватися самостійно або потребують постійного догляду, та (у разі необхідності) у супроводі медичного працівника; </a:t>
            </a:r>
          </a:p>
          <a:p>
            <a:pPr>
              <a:buFontTx/>
              <a:buChar char="-"/>
            </a:pPr>
            <a:r>
              <a:rPr lang="uk-UA" dirty="0" smtClean="0"/>
              <a:t>надання необхідної медичної допомоги в державних та комунальних закладах охорони здоров’я; </a:t>
            </a:r>
          </a:p>
          <a:p>
            <a:pPr>
              <a:buFontTx/>
              <a:buChar char="-"/>
            </a:pPr>
            <a:r>
              <a:rPr lang="uk-UA" dirty="0" smtClean="0"/>
              <a:t>розв’язання проблем, пов’язаних з їх соціальним захистом, передбачивши, зокрема, відновлення всіх соціальних виплат, надання допомоги в працевлаштуванні; </a:t>
            </a:r>
          </a:p>
          <a:p>
            <a:pPr>
              <a:buFontTx/>
              <a:buChar char="-"/>
            </a:pPr>
            <a:r>
              <a:rPr lang="uk-UA" dirty="0" smtClean="0"/>
              <a:t>вжиття заходів до забезпечення банківського обслуговування рахунків громадян України – одержувачів державної цільової допомоги, пенсій та заробітної плати;</a:t>
            </a:r>
          </a:p>
          <a:p>
            <a:pPr>
              <a:buFontTx/>
              <a:buChar char="-"/>
            </a:pPr>
            <a:r>
              <a:rPr lang="uk-UA" dirty="0" smtClean="0"/>
              <a:t> утворення єдиної інформаційної бази даних щодо соціального забезпечення громадян України.</a:t>
            </a:r>
            <a:br>
              <a:rPr lang="uk-UA" dirty="0" smtClean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5442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7792" y="2809302"/>
            <a:ext cx="10703805" cy="116187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Для вирішення питань, пов’язаних з тимчасовим перебуванням</a:t>
            </a:r>
            <a:r>
              <a:rPr lang="uk-UA" dirty="0" smtClean="0"/>
              <a:t>, </a:t>
            </a:r>
            <a:br>
              <a:rPr lang="uk-UA" dirty="0" smtClean="0"/>
            </a:br>
            <a:r>
              <a:rPr lang="uk-UA" dirty="0" smtClean="0"/>
              <a:t>слід звертатися за телефоном </a:t>
            </a:r>
            <a:br>
              <a:rPr lang="uk-UA" dirty="0" smtClean="0"/>
            </a:br>
            <a:r>
              <a:rPr lang="uk-UA" dirty="0" smtClean="0"/>
              <a:t> УРЯДОВОЇ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b="1" dirty="0" smtClean="0">
                <a:solidFill>
                  <a:srgbClr val="FF0000"/>
                </a:solidFill>
              </a:rPr>
              <a:t>“ГАРЯЧОЇ ЛІНІЇ“ </a:t>
            </a:r>
            <a:r>
              <a:rPr lang="uk-UA" dirty="0" smtClean="0"/>
              <a:t>(БЕЗКОШТОВНО ЦІЛОДОБОВО):  </a:t>
            </a:r>
            <a:r>
              <a:rPr lang="uk-UA" b="1" dirty="0" smtClean="0">
                <a:solidFill>
                  <a:srgbClr val="FF0000"/>
                </a:solidFill>
              </a:rPr>
              <a:t>0 800 507 309</a:t>
            </a:r>
            <a:r>
              <a:rPr lang="uk-UA" dirty="0" smtClean="0"/>
              <a:t> або до Міжвідомчого координаційного штабу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9593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 smtClean="0"/>
              <a:t>Гарячі лінії:</a:t>
            </a:r>
            <a:br>
              <a:rPr lang="uk-UA" b="1" dirty="0" smtClean="0"/>
            </a:b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388125"/>
            <a:ext cx="10515600" cy="478883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Пенсійний фонд (0800 503 753);</a:t>
            </a:r>
          </a:p>
          <a:p>
            <a:r>
              <a:rPr lang="uk-UA" sz="3200" dirty="0" smtClean="0"/>
              <a:t>Державний центр зайнятості (0800 505 060),  730 – з мобільного;</a:t>
            </a:r>
          </a:p>
          <a:p>
            <a:r>
              <a:rPr lang="uk-UA" sz="3200" dirty="0" smtClean="0"/>
              <a:t>Фонду соціального страхування з тимчасової втрати працездатності (0800 501 892);</a:t>
            </a:r>
          </a:p>
          <a:p>
            <a:r>
              <a:rPr lang="uk-UA" sz="3200" dirty="0" smtClean="0"/>
              <a:t>Телефон довіри Фонду соціального страхування від нещасних випадків на виробництві та професійних захворювань (0800 501 383).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57332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ДЕРЖАВНА ПІДТРИМКА ПЕНСІОНЕРІВ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1586430"/>
            <a:ext cx="10515600" cy="4836404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переведення</a:t>
            </a:r>
            <a:r>
              <a:rPr lang="ru-RU" dirty="0" smtClean="0"/>
              <a:t> </a:t>
            </a:r>
            <a:r>
              <a:rPr lang="ru-RU" dirty="0" err="1" smtClean="0"/>
              <a:t>пенсії</a:t>
            </a:r>
            <a:r>
              <a:rPr lang="ru-RU" dirty="0" smtClean="0"/>
              <a:t> за </a:t>
            </a:r>
            <a:r>
              <a:rPr lang="ru-RU" dirty="0" err="1" smtClean="0"/>
              <a:t>місцем</a:t>
            </a:r>
            <a:r>
              <a:rPr lang="ru-RU" dirty="0" smtClean="0"/>
              <a:t> фактичного </a:t>
            </a:r>
            <a:r>
              <a:rPr lang="ru-RU" dirty="0" err="1" smtClean="0"/>
              <a:t>проживання</a:t>
            </a:r>
            <a:r>
              <a:rPr lang="ru-RU" dirty="0" smtClean="0"/>
              <a:t> (</a:t>
            </a:r>
            <a:r>
              <a:rPr lang="ru-RU" dirty="0" err="1" smtClean="0"/>
              <a:t>перебування</a:t>
            </a:r>
            <a:r>
              <a:rPr lang="ru-RU" dirty="0" smtClean="0"/>
              <a:t>);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первинне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r>
              <a:rPr lang="ru-RU" dirty="0" smtClean="0"/>
              <a:t> </a:t>
            </a:r>
            <a:r>
              <a:rPr lang="ru-RU" dirty="0" err="1" smtClean="0"/>
              <a:t>пенсії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перерахунок</a:t>
            </a:r>
            <a:r>
              <a:rPr lang="ru-RU" dirty="0" smtClean="0"/>
              <a:t> </a:t>
            </a:r>
            <a:r>
              <a:rPr lang="ru-RU" dirty="0" err="1" smtClean="0"/>
              <a:t>пенсії</a:t>
            </a:r>
            <a:endParaRPr lang="ru-RU" dirty="0" smtClean="0"/>
          </a:p>
          <a:p>
            <a:pPr marL="0" indent="0">
              <a:buNone/>
            </a:pPr>
            <a:r>
              <a:rPr lang="ru-RU" b="1" dirty="0" err="1" smtClean="0"/>
              <a:t>Куди</a:t>
            </a:r>
            <a:r>
              <a:rPr lang="ru-RU" b="1" dirty="0" smtClean="0"/>
              <a:t> </a:t>
            </a:r>
            <a:r>
              <a:rPr lang="ru-RU" b="1" dirty="0" err="1" smtClean="0"/>
              <a:t>звертатися</a:t>
            </a:r>
            <a:r>
              <a:rPr lang="ru-RU" dirty="0" smtClean="0"/>
              <a:t>: до органу </a:t>
            </a:r>
            <a:r>
              <a:rPr lang="ru-RU" dirty="0" err="1" smtClean="0"/>
              <a:t>Пенсійного</a:t>
            </a:r>
            <a:r>
              <a:rPr lang="ru-RU" dirty="0" smtClean="0"/>
              <a:t> фонду за </a:t>
            </a:r>
            <a:r>
              <a:rPr lang="ru-RU" dirty="0" err="1" smtClean="0"/>
              <a:t>місцем</a:t>
            </a:r>
            <a:r>
              <a:rPr lang="ru-RU" dirty="0" smtClean="0"/>
              <a:t> фактичного </a:t>
            </a:r>
            <a:r>
              <a:rPr lang="ru-RU" dirty="0" err="1" smtClean="0"/>
              <a:t>проживання</a:t>
            </a:r>
            <a:r>
              <a:rPr lang="ru-RU" dirty="0" smtClean="0"/>
              <a:t> (</a:t>
            </a:r>
            <a:r>
              <a:rPr lang="ru-RU" dirty="0" err="1" smtClean="0"/>
              <a:t>перебування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b="1" dirty="0" err="1" smtClean="0"/>
              <a:t>Основні</a:t>
            </a:r>
            <a:r>
              <a:rPr lang="ru-RU" b="1" dirty="0" smtClean="0"/>
              <a:t> </a:t>
            </a:r>
            <a:r>
              <a:rPr lang="ru-RU" b="1" dirty="0" err="1" smtClean="0"/>
              <a:t>документи</a:t>
            </a:r>
            <a:r>
              <a:rPr lang="ru-RU" b="1" dirty="0" smtClean="0"/>
              <a:t>, </a:t>
            </a:r>
            <a:r>
              <a:rPr lang="ru-RU" b="1" dirty="0" err="1" smtClean="0"/>
              <a:t>які</a:t>
            </a:r>
            <a:r>
              <a:rPr lang="ru-RU" b="1" dirty="0" smtClean="0"/>
              <a:t> </a:t>
            </a:r>
            <a:r>
              <a:rPr lang="ru-RU" b="1" dirty="0" err="1" smtClean="0"/>
              <a:t>необхідно</a:t>
            </a:r>
            <a:r>
              <a:rPr lang="ru-RU" b="1" dirty="0" smtClean="0"/>
              <a:t> </a:t>
            </a:r>
            <a:r>
              <a:rPr lang="ru-RU" b="1" dirty="0" err="1" smtClean="0"/>
              <a:t>мати</a:t>
            </a:r>
            <a:r>
              <a:rPr lang="ru-RU" b="1" dirty="0" smtClean="0"/>
              <a:t> при </a:t>
            </a:r>
            <a:r>
              <a:rPr lang="ru-RU" b="1" dirty="0" err="1" smtClean="0"/>
              <a:t>собі</a:t>
            </a:r>
            <a:r>
              <a:rPr lang="ru-RU" dirty="0" smtClean="0"/>
              <a:t>:</a:t>
            </a:r>
          </a:p>
          <a:p>
            <a:r>
              <a:rPr lang="ru-RU" dirty="0" smtClean="0"/>
              <a:t>- паспорт;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посвідчення</a:t>
            </a:r>
            <a:r>
              <a:rPr lang="ru-RU" dirty="0" smtClean="0"/>
              <a:t> </a:t>
            </a:r>
            <a:r>
              <a:rPr lang="ru-RU" dirty="0" err="1" smtClean="0"/>
              <a:t>отримувача</a:t>
            </a:r>
            <a:r>
              <a:rPr lang="ru-RU" dirty="0" smtClean="0"/>
              <a:t> </a:t>
            </a:r>
            <a:r>
              <a:rPr lang="ru-RU" dirty="0" err="1" smtClean="0"/>
              <a:t>пенсії</a:t>
            </a:r>
            <a:r>
              <a:rPr lang="ru-RU" dirty="0" smtClean="0"/>
              <a:t> (за </a:t>
            </a:r>
            <a:r>
              <a:rPr lang="ru-RU" dirty="0" err="1" smtClean="0"/>
              <a:t>наявності</a:t>
            </a:r>
            <a:r>
              <a:rPr lang="ru-RU" dirty="0" smtClean="0"/>
              <a:t>);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довідка</a:t>
            </a:r>
            <a:r>
              <a:rPr lang="ru-RU" dirty="0" smtClean="0"/>
              <a:t> про </a:t>
            </a:r>
            <a:r>
              <a:rPr lang="ru-RU" dirty="0" err="1" smtClean="0"/>
              <a:t>присвоєння</a:t>
            </a:r>
            <a:r>
              <a:rPr lang="ru-RU" dirty="0" smtClean="0"/>
              <a:t> </a:t>
            </a:r>
            <a:r>
              <a:rPr lang="ru-RU" dirty="0" err="1" smtClean="0"/>
              <a:t>ідентифікаційного</a:t>
            </a:r>
            <a:r>
              <a:rPr lang="ru-RU" dirty="0" smtClean="0"/>
              <a:t> коду (за </a:t>
            </a:r>
            <a:r>
              <a:rPr lang="ru-RU" dirty="0" err="1" smtClean="0"/>
              <a:t>наявності</a:t>
            </a:r>
            <a:r>
              <a:rPr lang="ru-RU" dirty="0" smtClean="0"/>
              <a:t>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6877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590" y="0"/>
            <a:ext cx="11699913" cy="1325563"/>
          </a:xfrm>
        </p:spPr>
        <p:txBody>
          <a:bodyPr/>
          <a:lstStyle/>
          <a:p>
            <a:r>
              <a:rPr lang="uk-UA" b="1" dirty="0" smtClean="0"/>
              <a:t>ДЕРЖАВНА ПІДТРИМКА В ПРАЦЕВЛАШТУВАННІ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71250" y="1451051"/>
            <a:ext cx="10515600" cy="5247204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- пошук підходящої роботи – тимчасової і постійної;</a:t>
            </a:r>
          </a:p>
          <a:p>
            <a:r>
              <a:rPr lang="uk-UA" dirty="0" smtClean="0"/>
              <a:t>- надання інформації та консультації у сфері занятості;</a:t>
            </a:r>
          </a:p>
          <a:p>
            <a:r>
              <a:rPr lang="uk-UA" dirty="0" smtClean="0"/>
              <a:t>- можливість участі в громадських оплачуваних роботах;</a:t>
            </a:r>
          </a:p>
          <a:p>
            <a:r>
              <a:rPr lang="uk-UA" dirty="0" smtClean="0"/>
              <a:t>- професійна підготовка, перепідготовка і підвищення кваліфікації;</a:t>
            </a:r>
          </a:p>
          <a:p>
            <a:r>
              <a:rPr lang="uk-UA" dirty="0" smtClean="0"/>
              <a:t>- отримання статусу безробітного</a:t>
            </a:r>
          </a:p>
          <a:p>
            <a:pPr marL="0" indent="0">
              <a:buNone/>
            </a:pPr>
            <a:r>
              <a:rPr lang="uk-UA" b="1" dirty="0" smtClean="0"/>
              <a:t>Куди звертатися</a:t>
            </a:r>
            <a:r>
              <a:rPr lang="uk-UA" dirty="0" smtClean="0"/>
              <a:t>: до центру занятості за місцем фактичного проживання (перебування)</a:t>
            </a:r>
          </a:p>
          <a:p>
            <a:pPr marL="0" indent="0">
              <a:buNone/>
            </a:pPr>
            <a:r>
              <a:rPr lang="uk-UA" b="1" dirty="0" smtClean="0"/>
              <a:t>Основні документи, які необхідно мати при собі</a:t>
            </a:r>
            <a:r>
              <a:rPr lang="uk-UA" dirty="0" smtClean="0"/>
              <a:t>:</a:t>
            </a:r>
          </a:p>
          <a:p>
            <a:r>
              <a:rPr lang="uk-UA" dirty="0" smtClean="0"/>
              <a:t>- паспорт;</a:t>
            </a:r>
          </a:p>
          <a:p>
            <a:r>
              <a:rPr lang="uk-UA" dirty="0" smtClean="0"/>
              <a:t>- довідка про присвоєння ідентифікаційного коду (за наявності);</a:t>
            </a:r>
          </a:p>
          <a:p>
            <a:r>
              <a:rPr lang="uk-UA" dirty="0" smtClean="0"/>
              <a:t>- трудова книжка (за наявності);</a:t>
            </a:r>
          </a:p>
          <a:p>
            <a:r>
              <a:rPr lang="uk-UA" dirty="0" smtClean="0"/>
              <a:t>- документи про освіту (за наявності).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2849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1237</Words>
  <Application>Microsoft Office PowerPoint</Application>
  <PresentationFormat>Довільний</PresentationFormat>
  <Paragraphs>98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16" baseType="lpstr">
      <vt:lpstr>Тема Office</vt:lpstr>
      <vt:lpstr>Презентація PowerPoint</vt:lpstr>
      <vt:lpstr>  Розпорядженням Кабінету Міністрів України  від 11 червня 2014 року №588-р затверджено план заходів, пов’язаних із соціальним забезпеченням громадян України, які переміщуються з тимчасово окупованої території та районів проведення антитерористичної операції.</vt:lpstr>
      <vt:lpstr>     Міжвідомчий координаційний штаб (діяльність якого забезпечує Державна служба з надзвичайних ситуацій)    </vt:lpstr>
      <vt:lpstr>Завдання органів Органи Державної міграційної служби та Мінсоцполітики: </vt:lpstr>
      <vt:lpstr>Презентація PowerPoint</vt:lpstr>
      <vt:lpstr>Для вирішення питань, пов’язаних з тимчасовим перебуванням,  слід звертатися за телефоном   УРЯДОВОЇ “ГАРЯЧОЇ ЛІНІЇ“ (БЕЗКОШТОВНО ЦІЛОДОБОВО):  0 800 507 309 або до Міжвідомчого координаційного штабу</vt:lpstr>
      <vt:lpstr>Гарячі лінії: </vt:lpstr>
      <vt:lpstr>ДЕРЖАВНА ПІДТРИМКА ПЕНСІОНЕРІВ</vt:lpstr>
      <vt:lpstr>ДЕРЖАВНА ПІДТРИМКА В ПРАЦЕВЛАШТУВАННІ</vt:lpstr>
      <vt:lpstr>ДЕРЖАВНА ПІДТРИМКА СІМЕЙ З ДІТЬМИ</vt:lpstr>
      <vt:lpstr>ДЕРЖАВНА ПІДТРИМКА ГРОМАДЯН ПОХИЛОГО ВІКУ, ІНВАЛІДІВ </vt:lpstr>
      <vt:lpstr>Презентація PowerPoint</vt:lpstr>
      <vt:lpstr>У Хмельницькому громадяни можуть звертатися для отримання допомоги до відповідальних осіб органів та служб міста за такими телефонними номерами:</vt:lpstr>
      <vt:lpstr>Станом на 30 вересня 2014 року Міжвідомчий координаційний штаб повідомляє: </vt:lpstr>
      <vt:lpstr>Звернення громадян на Урядову телефонну “гарячу” лінію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bibliotakar</dc:creator>
  <cp:lastModifiedBy>Public</cp:lastModifiedBy>
  <cp:revision>16</cp:revision>
  <dcterms:created xsi:type="dcterms:W3CDTF">2014-10-01T10:10:28Z</dcterms:created>
  <dcterms:modified xsi:type="dcterms:W3CDTF">2014-12-09T09:16:03Z</dcterms:modified>
</cp:coreProperties>
</file>