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437" r:id="rId2"/>
    <p:sldId id="432" r:id="rId3"/>
    <p:sldId id="405" r:id="rId4"/>
    <p:sldId id="307" r:id="rId5"/>
    <p:sldId id="406" r:id="rId6"/>
    <p:sldId id="407" r:id="rId7"/>
    <p:sldId id="408" r:id="rId8"/>
    <p:sldId id="409" r:id="rId9"/>
    <p:sldId id="315" r:id="rId10"/>
    <p:sldId id="417" r:id="rId11"/>
    <p:sldId id="416" r:id="rId12"/>
    <p:sldId id="317" r:id="rId13"/>
    <p:sldId id="369" r:id="rId14"/>
    <p:sldId id="370" r:id="rId15"/>
    <p:sldId id="373" r:id="rId16"/>
    <p:sldId id="435" r:id="rId17"/>
    <p:sldId id="392" r:id="rId18"/>
    <p:sldId id="394" r:id="rId19"/>
    <p:sldId id="412" r:id="rId20"/>
    <p:sldId id="413" r:id="rId21"/>
    <p:sldId id="414" r:id="rId22"/>
    <p:sldId id="395" r:id="rId23"/>
    <p:sldId id="396" r:id="rId24"/>
    <p:sldId id="433" r:id="rId25"/>
    <p:sldId id="402" r:id="rId26"/>
    <p:sldId id="400" r:id="rId27"/>
    <p:sldId id="398" r:id="rId28"/>
    <p:sldId id="397" r:id="rId29"/>
    <p:sldId id="415" r:id="rId30"/>
    <p:sldId id="434" r:id="rId31"/>
    <p:sldId id="436" r:id="rId32"/>
    <p:sldId id="425"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7"/>
    <a:srgbClr val="2A6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7" autoAdjust="0"/>
    <p:restoredTop sz="94660"/>
  </p:normalViewPr>
  <p:slideViewPr>
    <p:cSldViewPr>
      <p:cViewPr>
        <p:scale>
          <a:sx n="80" d="100"/>
          <a:sy n="80" d="100"/>
        </p:scale>
        <p:origin x="-195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62FABEE4-125C-4A28-BEF3-E4D52F391336}" type="datetimeFigureOut">
              <a:rPr lang="ru-RU"/>
              <a:pPr>
                <a:defRPr/>
              </a:pPr>
              <a:t>14.07.2015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51CBCC8F-C406-446E-B756-AFFEA05EB508}" type="slidenum">
              <a:rPr lang="ru-RU"/>
              <a:pPr>
                <a:defRPr/>
              </a:pPr>
              <a:t>‹№›</a:t>
            </a:fld>
            <a:endParaRPr lang="ru-RU"/>
          </a:p>
        </p:txBody>
      </p:sp>
    </p:spTree>
    <p:extLst>
      <p:ext uri="{BB962C8B-B14F-4D97-AF65-F5344CB8AC3E}">
        <p14:creationId xmlns:p14="http://schemas.microsoft.com/office/powerpoint/2010/main" val="1949633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r>
              <a:rPr lang="en-US" smtClean="0"/>
              <a:t>Another factor contributing to the relatively low level of use of government informational resources in Ukraine is that they are not actively promoted to citizens to encourage them to visit these web sites. Though, there has been active promotion of the governmental portal aimed at schoolchildren, encouraging young citizens to learn more about governance.</a:t>
            </a:r>
          </a:p>
          <a:p>
            <a:r>
              <a:rPr lang="en-US" smtClean="0"/>
              <a:t>Finally, to be able to benefit from the information on these web sites and appreciate their real value, many citizens need additional training in legislative process to understand the stages of legislation, who is responsible for sponsoring legislation and when their input can be most effective.</a:t>
            </a:r>
          </a:p>
          <a:p>
            <a:r>
              <a:rPr lang="en-US" smtClean="0"/>
              <a:t>It was on this premise that the CAPs idea was born: that there is a need for citizens to know more about the government information resources; that public sites can be a conduit for also broadening the knowledge of what government information is available; and through training and promotion of the use of government information, citizens can be more effectively engaged in legislative processes.</a:t>
            </a:r>
          </a:p>
          <a:p>
            <a:pPr eaLnBrk="1" hangingPunct="1">
              <a:spcBef>
                <a:spcPct val="0"/>
              </a:spcBef>
            </a:pPr>
            <a:endParaRPr lang="en-US" smtClean="0"/>
          </a:p>
          <a:p>
            <a:pPr eaLnBrk="1" hangingPunct="1">
              <a:spcBef>
                <a:spcPct val="0"/>
              </a:spcBef>
            </a:pPr>
            <a:r>
              <a:rPr lang="en-US" smtClean="0"/>
              <a:t>The government portal provides access to the sites of the President of Ukraine, the Verkhovna Rada of Ukraine, the Cabinet of Ministers, the Justice System, the National Security council and the CEC as well as information on each oblast in Ukraine.</a:t>
            </a:r>
          </a:p>
          <a:p>
            <a:pPr eaLnBrk="1" hangingPunct="1">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445086-1880-4C59-9B15-4C979C2F1D0F}" type="slidenum">
              <a:rPr lang="en-US" smtClean="0">
                <a:cs typeface="Arial" charset="0"/>
              </a:rPr>
              <a:pPr/>
              <a:t>17</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database on draft legislation provides information about the history of the draft so far, as well as current stats. You can also see on the draft law’s page different expertise of the Verkhovna Rada Secretariat</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597520-E99A-47A4-BEC4-F1759C9740F8}" type="slidenum">
              <a:rPr lang="en-US" smtClean="0">
                <a:cs typeface="Arial" charset="0"/>
              </a:rPr>
              <a:pPr/>
              <a:t>18</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A697E04-1B8F-4065-909B-BB32AD6B845F}" type="datetime1">
              <a:rPr lang="ru-RU"/>
              <a:pPr>
                <a:defRPr/>
              </a:pPr>
              <a:t>14.07.2015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F64400-ED90-482C-B94B-12882B9E120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E20202-C124-44D8-BFA9-CCA23ADE6BE1}" type="datetime1">
              <a:rPr lang="ru-RU"/>
              <a:pPr>
                <a:defRPr/>
              </a:pPr>
              <a:t>14.07.2015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457FB3-3F8E-4502-8F5A-7EC14A1569D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1FBFA2-85A8-4EAD-A496-F2062C1BF8BD}" type="datetime1">
              <a:rPr lang="ru-RU"/>
              <a:pPr>
                <a:defRPr/>
              </a:pPr>
              <a:t>14.07.2015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A70D4A-6DB4-4788-8961-57797D064A9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90B76F9-1008-48CF-9516-8A4D45A897D4}" type="datetime1">
              <a:rPr lang="ru-RU"/>
              <a:pPr>
                <a:defRPr/>
              </a:pPr>
              <a:t>14.07.2015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EDD41A-0AB4-438D-AD13-E50CFF1B144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4370048-CFAA-4695-A55C-B70973374DDE}" type="datetime1">
              <a:rPr lang="ru-RU"/>
              <a:pPr>
                <a:defRPr/>
              </a:pPr>
              <a:t>14.07.2015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7E3EB8-887F-4B82-9BB2-76CFFDCDCE1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C140B7B-BA80-4A2D-AE76-DA2AAB3FD86D}" type="datetime1">
              <a:rPr lang="ru-RU"/>
              <a:pPr>
                <a:defRPr/>
              </a:pPr>
              <a:t>14.07.2015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63262A0-C20A-4207-A85E-EB7418155C2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6E7292C-760C-473F-A254-579A9EC29DA2}" type="datetime1">
              <a:rPr lang="ru-RU"/>
              <a:pPr>
                <a:defRPr/>
              </a:pPr>
              <a:t>14.07.2015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5040ED2-26A7-4A90-9BBC-1D5BB36B7EE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38CD69F-885E-4287-93C4-BF608BA1A24E}" type="datetime1">
              <a:rPr lang="ru-RU"/>
              <a:pPr>
                <a:defRPr/>
              </a:pPr>
              <a:t>14.07.2015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80596DF-099D-49B8-B31F-8B5015E2386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319BD33-5ECC-4F3E-B76C-AF0AC8F31486}" type="datetime1">
              <a:rPr lang="ru-RU"/>
              <a:pPr>
                <a:defRPr/>
              </a:pPr>
              <a:t>14.07.2015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531F1B1-C07C-4777-9E3A-CA2499919F8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E051DD-9D42-4D1C-B8F6-A88BAEFFAF85}" type="datetime1">
              <a:rPr lang="ru-RU"/>
              <a:pPr>
                <a:defRPr/>
              </a:pPr>
              <a:t>14.07.2015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0FDA159-3412-46C6-9516-F48CC250DBC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620F7D-7152-492E-88CF-041455E31199}" type="datetime1">
              <a:rPr lang="ru-RU"/>
              <a:pPr>
                <a:defRPr/>
              </a:pPr>
              <a:t>14.07.2015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691ACB-DE70-4414-B989-E1D8BE04398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56C1852-2296-48F6-BC93-21BF3064720E}" type="datetime1">
              <a:rPr lang="ru-RU"/>
              <a:pPr>
                <a:defRPr/>
              </a:pPr>
              <a:t>14.07.2015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7E038C-34F1-4925-8DBE-BB80C645897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w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3.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7.png"/><Relationship Id="rId5" Type="http://schemas.openxmlformats.org/officeDocument/2006/relationships/image" Target="../media/image25.jpeg"/><Relationship Id="rId10" Type="http://schemas.openxmlformats.org/officeDocument/2006/relationships/image" Target="../media/image26.png"/><Relationship Id="rId4" Type="http://schemas.openxmlformats.org/officeDocument/2006/relationships/image" Target="../media/image24.jpeg"/><Relationship Id="rId9"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22.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25.jpeg"/><Relationship Id="rId10" Type="http://schemas.openxmlformats.org/officeDocument/2006/relationships/oleObject" Target="../embeddings/oleObject7.bin"/><Relationship Id="rId4" Type="http://schemas.openxmlformats.org/officeDocument/2006/relationships/image" Target="../media/image24.jpeg"/><Relationship Id="rId9" Type="http://schemas.openxmlformats.org/officeDocument/2006/relationships/oleObject" Target="../embeddings/oleObject6.bin"/><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me-doc.com.ua/" TargetMode="External"/><Relationship Id="rId2" Type="http://schemas.openxmlformats.org/officeDocument/2006/relationships/hyperlink" Target="http://sts.gov.u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z.gov.ua/" TargetMode="External"/><Relationship Id="rId2" Type="http://schemas.openxmlformats.org/officeDocument/2006/relationships/hyperlink" Target="http://www.vstup.inf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fspo.udpu.org.ua/wp-content/uploads/2014/09/ukr1-480x238.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7000" contrast="-14000"/>
                    </a14:imgEffect>
                  </a14:imgLayer>
                </a14:imgProps>
              </a:ex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w="381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Прямокутник 2"/>
          <p:cNvSpPr/>
          <p:nvPr/>
        </p:nvSpPr>
        <p:spPr>
          <a:xfrm>
            <a:off x="609641" y="620688"/>
            <a:ext cx="8077211" cy="4524315"/>
          </a:xfrm>
          <a:prstGeom prst="rect">
            <a:avLst/>
          </a:prstGeom>
          <a:noFill/>
          <a:effectLst>
            <a:glow rad="228600">
              <a:schemeClr val="bg1">
                <a:lumMod val="95000"/>
                <a:alpha val="40000"/>
              </a:schemeClr>
            </a:glow>
          </a:effectLst>
        </p:spPr>
        <p:txBody>
          <a:bodyPr wrap="none" lIns="91440" tIns="45720" rIns="91440" bIns="45720">
            <a:spAutoFit/>
          </a:bodyPr>
          <a:lstStyle/>
          <a:p>
            <a:pPr algn="ctr"/>
            <a:r>
              <a:rPr lang="uk-UA" sz="7200" b="1" dirty="0" smtClean="0">
                <a:ln w="10541" cmpd="sng">
                  <a:solidFill>
                    <a:schemeClr val="tx1">
                      <a:lumMod val="95000"/>
                      <a:lumOff val="5000"/>
                    </a:schemeClr>
                  </a:solidFill>
                  <a:prstDash val="solid"/>
                </a:ln>
                <a:solidFill>
                  <a:schemeClr val="accent6">
                    <a:lumMod val="75000"/>
                  </a:schemeClr>
                </a:solidFill>
              </a:rPr>
              <a:t>Проінформована</a:t>
            </a:r>
            <a:br>
              <a:rPr lang="uk-UA" sz="7200" b="1" dirty="0" smtClean="0">
                <a:ln w="10541" cmpd="sng">
                  <a:solidFill>
                    <a:schemeClr val="tx1">
                      <a:lumMod val="95000"/>
                      <a:lumOff val="5000"/>
                    </a:schemeClr>
                  </a:solidFill>
                  <a:prstDash val="solid"/>
                </a:ln>
                <a:solidFill>
                  <a:schemeClr val="accent6">
                    <a:lumMod val="75000"/>
                  </a:schemeClr>
                </a:solidFill>
              </a:rPr>
            </a:br>
            <a:r>
              <a:rPr lang="uk-UA" sz="7200" b="1" dirty="0" smtClean="0">
                <a:ln w="10541" cmpd="sng">
                  <a:solidFill>
                    <a:schemeClr val="tx1">
                      <a:lumMod val="95000"/>
                      <a:lumOff val="5000"/>
                    </a:schemeClr>
                  </a:solidFill>
                  <a:prstDash val="solid"/>
                </a:ln>
                <a:solidFill>
                  <a:schemeClr val="accent6">
                    <a:lumMod val="75000"/>
                  </a:schemeClr>
                </a:solidFill>
              </a:rPr>
              <a:t> громада – </a:t>
            </a:r>
            <a:br>
              <a:rPr lang="uk-UA" sz="7200" b="1" dirty="0" smtClean="0">
                <a:ln w="10541" cmpd="sng">
                  <a:solidFill>
                    <a:schemeClr val="tx1">
                      <a:lumMod val="95000"/>
                      <a:lumOff val="5000"/>
                    </a:schemeClr>
                  </a:solidFill>
                  <a:prstDash val="solid"/>
                </a:ln>
                <a:solidFill>
                  <a:schemeClr val="accent6">
                    <a:lumMod val="75000"/>
                  </a:schemeClr>
                </a:solidFill>
              </a:rPr>
            </a:br>
            <a:r>
              <a:rPr lang="uk-UA" sz="7200" b="1" dirty="0" smtClean="0">
                <a:ln w="10541" cmpd="sng">
                  <a:solidFill>
                    <a:schemeClr val="tx1">
                      <a:lumMod val="95000"/>
                      <a:lumOff val="5000"/>
                    </a:schemeClr>
                  </a:solidFill>
                  <a:prstDash val="solid"/>
                </a:ln>
                <a:solidFill>
                  <a:schemeClr val="accent6">
                    <a:lumMod val="75000"/>
                  </a:schemeClr>
                </a:solidFill>
              </a:rPr>
              <a:t>демократична</a:t>
            </a:r>
            <a:br>
              <a:rPr lang="uk-UA" sz="7200" b="1" dirty="0" smtClean="0">
                <a:ln w="10541" cmpd="sng">
                  <a:solidFill>
                    <a:schemeClr val="tx1">
                      <a:lumMod val="95000"/>
                      <a:lumOff val="5000"/>
                    </a:schemeClr>
                  </a:solidFill>
                  <a:prstDash val="solid"/>
                </a:ln>
                <a:solidFill>
                  <a:schemeClr val="accent6">
                    <a:lumMod val="75000"/>
                  </a:schemeClr>
                </a:solidFill>
              </a:rPr>
            </a:br>
            <a:r>
              <a:rPr lang="uk-UA" sz="7200" b="1" dirty="0" smtClean="0">
                <a:ln w="10541" cmpd="sng">
                  <a:solidFill>
                    <a:schemeClr val="tx1">
                      <a:lumMod val="95000"/>
                      <a:lumOff val="5000"/>
                    </a:schemeClr>
                  </a:solidFill>
                  <a:prstDash val="solid"/>
                </a:ln>
                <a:solidFill>
                  <a:schemeClr val="accent6">
                    <a:lumMod val="75000"/>
                  </a:schemeClr>
                </a:solidFill>
              </a:rPr>
              <a:t>країна</a:t>
            </a:r>
            <a:endParaRPr lang="uk-UA" sz="7200" b="1" cap="none" spc="0" dirty="0">
              <a:ln w="10541" cmpd="sng">
                <a:solidFill>
                  <a:schemeClr val="tx1">
                    <a:lumMod val="95000"/>
                    <a:lumOff val="5000"/>
                  </a:schemeClr>
                </a:solidFill>
                <a:prstDash val="solid"/>
              </a:ln>
              <a:solidFill>
                <a:schemeClr val="accent6">
                  <a:lumMod val="75000"/>
                </a:schemeClr>
              </a:solidFill>
              <a:effectLst/>
            </a:endParaRPr>
          </a:p>
        </p:txBody>
      </p:sp>
    </p:spTree>
    <p:extLst>
      <p:ext uri="{BB962C8B-B14F-4D97-AF65-F5344CB8AC3E}">
        <p14:creationId xmlns:p14="http://schemas.microsoft.com/office/powerpoint/2010/main" val="2564256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r>
              <a:rPr lang="uk-UA" sz="4800" b="1" dirty="0" smtClean="0">
                <a:solidFill>
                  <a:srgbClr val="0070C0"/>
                </a:solidFill>
              </a:rPr>
              <a:t>Державна політика розвитку </a:t>
            </a:r>
            <a:br>
              <a:rPr lang="uk-UA" sz="4800" b="1" dirty="0" smtClean="0">
                <a:solidFill>
                  <a:srgbClr val="0070C0"/>
                </a:solidFill>
              </a:rPr>
            </a:br>
            <a:r>
              <a:rPr lang="uk-UA" sz="4800" b="1" dirty="0" smtClean="0">
                <a:solidFill>
                  <a:srgbClr val="0070C0"/>
                </a:solidFill>
              </a:rPr>
              <a:t>Е-урядування</a:t>
            </a:r>
            <a:endParaRPr lang="ru-RU" sz="4800" b="1" dirty="0" smtClean="0">
              <a:solidFill>
                <a:srgbClr val="0070C0"/>
              </a:solidFill>
            </a:endParaRPr>
          </a:p>
        </p:txBody>
      </p:sp>
      <p:sp>
        <p:nvSpPr>
          <p:cNvPr id="25602" name="Содержимое 2"/>
          <p:cNvSpPr>
            <a:spLocks noGrp="1"/>
          </p:cNvSpPr>
          <p:nvPr>
            <p:ph idx="1"/>
          </p:nvPr>
        </p:nvSpPr>
        <p:spPr>
          <a:xfrm>
            <a:off x="457200" y="1600200"/>
            <a:ext cx="8229600" cy="5069160"/>
          </a:xfrm>
        </p:spPr>
        <p:txBody>
          <a:bodyPr/>
          <a:lstStyle/>
          <a:p>
            <a:r>
              <a:rPr lang="uk-UA" sz="2400" dirty="0" smtClean="0">
                <a:latin typeface="Times New Roman" panose="02020603050405020304" pitchFamily="18" charset="0"/>
                <a:cs typeface="Times New Roman" panose="02020603050405020304" pitchFamily="18" charset="0"/>
              </a:rPr>
              <a:t>Закон України «Про Основні засади розвитку інформаційного суспільства в Україні на 2007-2015 роки»</a:t>
            </a:r>
          </a:p>
          <a:p>
            <a:r>
              <a:rPr lang="uk-UA" sz="2400" dirty="0" smtClean="0">
                <a:latin typeface="Times New Roman" panose="02020603050405020304" pitchFamily="18" charset="0"/>
                <a:cs typeface="Times New Roman" panose="02020603050405020304" pitchFamily="18" charset="0"/>
              </a:rPr>
              <a:t>Розпорядження Кабінету Міністрів України «Про схвалення Концепції розвитку електронного урядування в Україні» від 13 грудня 2010 р. № 2250-р</a:t>
            </a:r>
            <a:endParaRPr lang="en-US" sz="2400" dirty="0" smtClean="0">
              <a:latin typeface="Times New Roman" panose="02020603050405020304" pitchFamily="18" charset="0"/>
              <a:cs typeface="Times New Roman" panose="02020603050405020304" pitchFamily="18" charset="0"/>
            </a:endParaRPr>
          </a:p>
          <a:p>
            <a:r>
              <a:rPr lang="uk-UA" sz="2300" dirty="0" smtClean="0">
                <a:latin typeface="Times New Roman" panose="02020603050405020304" pitchFamily="18" charset="0"/>
                <a:cs typeface="Times New Roman" panose="02020603050405020304" pitchFamily="18" charset="0"/>
              </a:rPr>
              <a:t>Утворення Національного центру електронного урядування у 2010 р.</a:t>
            </a:r>
          </a:p>
          <a:p>
            <a:r>
              <a:rPr lang="uk-UA" sz="2400" dirty="0" smtClean="0">
                <a:latin typeface="Times New Roman" panose="02020603050405020304" pitchFamily="18" charset="0"/>
                <a:cs typeface="Times New Roman" panose="02020603050405020304" pitchFamily="18" charset="0"/>
              </a:rPr>
              <a:t>Розпорядження Кабінету Міністрів України “Про схвалення плану дій з впровадження в Україні Ініціативи «Партнерство «Відкритий Уряд» від 5. 04. 2012 р. № 220-р. </a:t>
            </a:r>
            <a:endParaRPr lang="uk-UA" sz="2300" dirty="0" smtClean="0">
              <a:latin typeface="Times New Roman" panose="02020603050405020304" pitchFamily="18" charset="0"/>
              <a:cs typeface="Times New Roman" panose="02020603050405020304" pitchFamily="18" charset="0"/>
            </a:endParaRPr>
          </a:p>
          <a:p>
            <a:r>
              <a:rPr lang="uk-UA" sz="2300" dirty="0" smtClean="0">
                <a:latin typeface="Times New Roman" panose="02020603050405020304" pitchFamily="18" charset="0"/>
                <a:cs typeface="Times New Roman" panose="02020603050405020304" pitchFamily="18" charset="0"/>
              </a:rPr>
              <a:t>Національна програма інформатизації, проект </a:t>
            </a:r>
            <a:r>
              <a:rPr lang="ru-RU" sz="2300" dirty="0" err="1" smtClean="0">
                <a:latin typeface="Times New Roman" panose="02020603050405020304" pitchFamily="18" charset="0"/>
                <a:cs typeface="Times New Roman" panose="02020603050405020304" pitchFamily="18" charset="0"/>
              </a:rPr>
              <a:t>Стратегії</a:t>
            </a:r>
            <a:r>
              <a:rPr lang="ru-RU" sz="2300" dirty="0" smtClean="0">
                <a:latin typeface="Times New Roman" panose="02020603050405020304" pitchFamily="18" charset="0"/>
                <a:cs typeface="Times New Roman" panose="02020603050405020304" pitchFamily="18" charset="0"/>
              </a:rPr>
              <a:t> </a:t>
            </a:r>
            <a:r>
              <a:rPr lang="ru-RU" sz="2300" dirty="0" err="1" smtClean="0">
                <a:latin typeface="Times New Roman" panose="02020603050405020304" pitchFamily="18" charset="0"/>
                <a:cs typeface="Times New Roman" panose="02020603050405020304" pitchFamily="18" charset="0"/>
              </a:rPr>
              <a:t>розвитку</a:t>
            </a:r>
            <a:r>
              <a:rPr lang="ru-RU" sz="2300" dirty="0" smtClean="0">
                <a:latin typeface="Times New Roman" panose="02020603050405020304" pitchFamily="18" charset="0"/>
                <a:cs typeface="Times New Roman" panose="02020603050405020304" pitchFamily="18" charset="0"/>
              </a:rPr>
              <a:t> </a:t>
            </a:r>
            <a:r>
              <a:rPr lang="ru-RU" sz="2300" dirty="0" err="1" smtClean="0">
                <a:latin typeface="Times New Roman" panose="02020603050405020304" pitchFamily="18" charset="0"/>
                <a:cs typeface="Times New Roman" panose="02020603050405020304" pitchFamily="18" charset="0"/>
              </a:rPr>
              <a:t>інформаційного</a:t>
            </a:r>
            <a:r>
              <a:rPr lang="ru-RU" sz="2300" dirty="0" smtClean="0">
                <a:latin typeface="Times New Roman" panose="02020603050405020304" pitchFamily="18" charset="0"/>
                <a:cs typeface="Times New Roman" panose="02020603050405020304" pitchFamily="18" charset="0"/>
              </a:rPr>
              <a:t> </a:t>
            </a:r>
            <a:r>
              <a:rPr lang="ru-RU" sz="2300" dirty="0" err="1" smtClean="0">
                <a:latin typeface="Times New Roman" panose="02020603050405020304" pitchFamily="18" charset="0"/>
                <a:cs typeface="Times New Roman" panose="02020603050405020304" pitchFamily="18" charset="0"/>
              </a:rPr>
              <a:t>суспільства</a:t>
            </a:r>
            <a:r>
              <a:rPr lang="ru-RU" sz="2300" dirty="0" smtClean="0">
                <a:latin typeface="Times New Roman" panose="02020603050405020304" pitchFamily="18" charset="0"/>
                <a:cs typeface="Times New Roman" panose="02020603050405020304" pitchFamily="18" charset="0"/>
              </a:rPr>
              <a:t> в </a:t>
            </a:r>
            <a:r>
              <a:rPr lang="ru-RU" sz="2300" dirty="0" err="1" smtClean="0">
                <a:latin typeface="Times New Roman" panose="02020603050405020304" pitchFamily="18" charset="0"/>
                <a:cs typeface="Times New Roman" panose="02020603050405020304" pitchFamily="18" charset="0"/>
              </a:rPr>
              <a:t>Україні</a:t>
            </a:r>
            <a:r>
              <a:rPr lang="ru-RU" sz="2300" dirty="0" smtClean="0">
                <a:latin typeface="Times New Roman" panose="02020603050405020304" pitchFamily="18" charset="0"/>
                <a:cs typeface="Times New Roman" panose="02020603050405020304" pitchFamily="18" charset="0"/>
              </a:rPr>
              <a:t>, 2012 р.</a:t>
            </a:r>
          </a:p>
        </p:txBody>
      </p:sp>
      <p:sp>
        <p:nvSpPr>
          <p:cNvPr id="4" name="Номер слайда 3"/>
          <p:cNvSpPr>
            <a:spLocks noGrp="1"/>
          </p:cNvSpPr>
          <p:nvPr>
            <p:ph type="sldNum" sz="quarter" idx="12"/>
          </p:nvPr>
        </p:nvSpPr>
        <p:spPr/>
        <p:txBody>
          <a:bodyPr/>
          <a:lstStyle/>
          <a:p>
            <a:pPr>
              <a:defRPr/>
            </a:pPr>
            <a:fld id="{FC90297E-C74D-4E75-A06A-18C60359F232}"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0AD595CB-31FB-4A78-B720-A5A72789A61A}" type="slidenum">
              <a:rPr lang="ru-RU" smtClean="0">
                <a:solidFill>
                  <a:srgbClr val="003E06"/>
                </a:solidFill>
                <a:latin typeface="Arial" charset="0"/>
                <a:cs typeface="Arial" charset="0"/>
              </a:rPr>
              <a:pPr algn="l" fontAlgn="base">
                <a:spcBef>
                  <a:spcPct val="0"/>
                </a:spcBef>
                <a:spcAft>
                  <a:spcPct val="0"/>
                </a:spcAft>
              </a:pPr>
              <a:t>11</a:t>
            </a:fld>
            <a:endParaRPr lang="ru-RU" smtClean="0">
              <a:solidFill>
                <a:srgbClr val="003E06"/>
              </a:solidFill>
              <a:latin typeface="Arial" charset="0"/>
              <a:cs typeface="Arial" charset="0"/>
            </a:endParaRPr>
          </a:p>
        </p:txBody>
      </p:sp>
      <p:sp>
        <p:nvSpPr>
          <p:cNvPr id="39939" name="Rectangle 18"/>
          <p:cNvSpPr>
            <a:spLocks noChangeArrowheads="1"/>
          </p:cNvSpPr>
          <p:nvPr/>
        </p:nvSpPr>
        <p:spPr bwMode="auto">
          <a:xfrm>
            <a:off x="5257800" y="1214438"/>
            <a:ext cx="3743325" cy="2501900"/>
          </a:xfrm>
          <a:prstGeom prst="rect">
            <a:avLst/>
          </a:prstGeom>
          <a:solidFill>
            <a:srgbClr val="E2EBD9"/>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a:defRPr/>
            </a:pPr>
            <a:endParaRPr lang="uk-UA">
              <a:cs typeface="+mn-cs"/>
            </a:endParaRPr>
          </a:p>
        </p:txBody>
      </p:sp>
      <p:sp>
        <p:nvSpPr>
          <p:cNvPr id="29699" name="Rectangle 2"/>
          <p:cNvSpPr>
            <a:spLocks noGrp="1" noChangeArrowheads="1"/>
          </p:cNvSpPr>
          <p:nvPr>
            <p:ph type="title"/>
          </p:nvPr>
        </p:nvSpPr>
        <p:spPr>
          <a:xfrm>
            <a:off x="395288" y="53975"/>
            <a:ext cx="8229600" cy="1143000"/>
          </a:xfrm>
        </p:spPr>
        <p:txBody>
          <a:bodyPr/>
          <a:lstStyle/>
          <a:p>
            <a:pPr eaLnBrk="1" hangingPunct="1"/>
            <a:r>
              <a:rPr lang="uk-UA" b="1" dirty="0" smtClean="0">
                <a:solidFill>
                  <a:srgbClr val="0070C0"/>
                </a:solidFill>
                <a:latin typeface="Times New Roman" panose="02020603050405020304" pitchFamily="18" charset="0"/>
                <a:cs typeface="Times New Roman" panose="02020603050405020304" pitchFamily="18" charset="0"/>
              </a:rPr>
              <a:t>Задачі е-урядування з надання послуг громадянам</a:t>
            </a:r>
            <a:endParaRPr lang="ru-RU" b="1" dirty="0" smtClean="0">
              <a:solidFill>
                <a:srgbClr val="0070C0"/>
              </a:solidFill>
              <a:latin typeface="Times New Roman" panose="02020603050405020304" pitchFamily="18" charset="0"/>
              <a:cs typeface="Times New Roman" panose="02020603050405020304" pitchFamily="18" charset="0"/>
            </a:endParaRPr>
          </a:p>
        </p:txBody>
      </p:sp>
      <p:sp>
        <p:nvSpPr>
          <p:cNvPr id="29700" name="Rectangle 3"/>
          <p:cNvSpPr>
            <a:spLocks noGrp="1" noChangeArrowheads="1"/>
          </p:cNvSpPr>
          <p:nvPr>
            <p:ph type="body" idx="1"/>
          </p:nvPr>
        </p:nvSpPr>
        <p:spPr>
          <a:xfrm>
            <a:off x="179388" y="1381125"/>
            <a:ext cx="4824412" cy="4968875"/>
          </a:xfrm>
        </p:spPr>
        <p:txBody>
          <a:bodyPr/>
          <a:lstStyle/>
          <a:p>
            <a:pPr marL="533400" indent="-533400" algn="just" eaLnBrk="1" hangingPunct="1">
              <a:lnSpc>
                <a:spcPct val="90000"/>
              </a:lnSpc>
              <a:buFontTx/>
              <a:buAutoNum type="arabicPeriod"/>
            </a:pPr>
            <a:r>
              <a:rPr lang="uk-UA" sz="2800" dirty="0" smtClean="0">
                <a:latin typeface="Times New Roman" panose="02020603050405020304" pitchFamily="18" charset="0"/>
                <a:cs typeface="Times New Roman" panose="02020603050405020304" pitchFamily="18" charset="0"/>
              </a:rPr>
              <a:t>Автоматизація документообігу органів виконавчої влади</a:t>
            </a:r>
          </a:p>
          <a:p>
            <a:pPr marL="533400" indent="-533400" algn="just" eaLnBrk="1" hangingPunct="1">
              <a:lnSpc>
                <a:spcPct val="90000"/>
              </a:lnSpc>
              <a:buFontTx/>
              <a:buAutoNum type="arabicPeriod"/>
            </a:pPr>
            <a:r>
              <a:rPr lang="uk-UA" sz="2800" dirty="0" smtClean="0">
                <a:latin typeface="Times New Roman" panose="02020603050405020304" pitchFamily="18" charset="0"/>
                <a:cs typeface="Times New Roman" panose="02020603050405020304" pitchFamily="18" charset="0"/>
              </a:rPr>
              <a:t>Контроль виконавчої дисципліни органів виконавчої влади</a:t>
            </a:r>
          </a:p>
          <a:p>
            <a:pPr marL="533400" indent="-533400" algn="just" eaLnBrk="1" hangingPunct="1">
              <a:lnSpc>
                <a:spcPct val="90000"/>
              </a:lnSpc>
              <a:buFontTx/>
              <a:buAutoNum type="arabicPeriod"/>
            </a:pPr>
            <a:r>
              <a:rPr lang="uk-UA" sz="2800" dirty="0" smtClean="0">
                <a:latin typeface="Times New Roman" panose="02020603050405020304" pitchFamily="18" charset="0"/>
                <a:cs typeface="Times New Roman" panose="02020603050405020304" pitchFamily="18" charset="0"/>
              </a:rPr>
              <a:t>Зворотний електронний зв’язок з громадянами</a:t>
            </a:r>
          </a:p>
          <a:p>
            <a:pPr marL="533400" indent="-533400" algn="just" eaLnBrk="1" hangingPunct="1">
              <a:lnSpc>
                <a:spcPct val="90000"/>
              </a:lnSpc>
              <a:buFontTx/>
              <a:buAutoNum type="arabicPeriod"/>
            </a:pPr>
            <a:r>
              <a:rPr lang="uk-UA" sz="2800" dirty="0" smtClean="0">
                <a:latin typeface="Times New Roman" panose="02020603050405020304" pitchFamily="18" charset="0"/>
                <a:cs typeface="Times New Roman" panose="02020603050405020304" pitchFamily="18" charset="0"/>
              </a:rPr>
              <a:t>Аналіз додержання соціальних стандартів, моделювання процесів прийняття рішень</a:t>
            </a:r>
            <a:endParaRPr lang="ru-RU" sz="2800" dirty="0" smtClean="0">
              <a:latin typeface="Times New Roman" panose="02020603050405020304" pitchFamily="18" charset="0"/>
              <a:cs typeface="Times New Roman" panose="02020603050405020304" pitchFamily="18" charset="0"/>
            </a:endParaRPr>
          </a:p>
        </p:txBody>
      </p:sp>
      <p:pic>
        <p:nvPicPr>
          <p:cNvPr id="39942" name="Picture 5" descr="населення-діти до 10років"/>
          <p:cNvPicPr>
            <a:picLocks noChangeAspect="1" noChangeArrowheads="1"/>
          </p:cNvPicPr>
          <p:nvPr/>
        </p:nvPicPr>
        <p:blipFill>
          <a:blip r:embed="rId2" cstate="print"/>
          <a:srcRect/>
          <a:stretch>
            <a:fillRect/>
          </a:stretch>
        </p:blipFill>
        <p:spPr bwMode="auto">
          <a:xfrm>
            <a:off x="5292725" y="3759200"/>
            <a:ext cx="3729038" cy="2713038"/>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grpSp>
        <p:nvGrpSpPr>
          <p:cNvPr id="29702" name="Group 6"/>
          <p:cNvGrpSpPr>
            <a:grpSpLocks noChangeAspect="1"/>
          </p:cNvGrpSpPr>
          <p:nvPr/>
        </p:nvGrpSpPr>
        <p:grpSpPr bwMode="auto">
          <a:xfrm>
            <a:off x="5276850" y="1285875"/>
            <a:ext cx="3724275" cy="2605088"/>
            <a:chOff x="431" y="1117"/>
            <a:chExt cx="4843" cy="3387"/>
          </a:xfrm>
        </p:grpSpPr>
        <p:pic>
          <p:nvPicPr>
            <p:cNvPr id="29703" name="Picture 7" descr="client-scheme-DC"/>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3" y="1174"/>
              <a:ext cx="4490" cy="3330"/>
            </a:xfrm>
            <a:prstGeom prst="rect">
              <a:avLst/>
            </a:prstGeom>
            <a:noFill/>
            <a:ln w="9525">
              <a:noFill/>
              <a:miter lim="800000"/>
              <a:headEnd/>
              <a:tailEnd/>
            </a:ln>
          </p:spPr>
        </p:pic>
        <p:pic>
          <p:nvPicPr>
            <p:cNvPr id="29704" name="Picture 8" descr="j0433949[1]"/>
            <p:cNvPicPr>
              <a:picLocks noChangeAspect="1" noChangeArrowheads="1"/>
            </p:cNvPicPr>
            <p:nvPr/>
          </p:nvPicPr>
          <p:blipFill>
            <a:blip r:embed="rId4" cstate="print"/>
            <a:srcRect/>
            <a:stretch>
              <a:fillRect/>
            </a:stretch>
          </p:blipFill>
          <p:spPr bwMode="auto">
            <a:xfrm>
              <a:off x="1338" y="2205"/>
              <a:ext cx="454" cy="408"/>
            </a:xfrm>
            <a:prstGeom prst="rect">
              <a:avLst/>
            </a:prstGeom>
            <a:noFill/>
            <a:ln w="9525">
              <a:noFill/>
              <a:miter lim="800000"/>
              <a:headEnd/>
              <a:tailEnd/>
            </a:ln>
          </p:spPr>
        </p:pic>
        <p:sp>
          <p:nvSpPr>
            <p:cNvPr id="39946" name="Documents"/>
            <p:cNvSpPr>
              <a:spLocks noChangeAspect="1" noEditPoints="1" noChangeArrowheads="1"/>
            </p:cNvSpPr>
            <p:nvPr/>
          </p:nvSpPr>
          <p:spPr bwMode="auto">
            <a:xfrm>
              <a:off x="1610" y="2523"/>
              <a:ext cx="227" cy="2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18 w 21600"/>
                <a:gd name="T37" fmla="*/ 4209 h 21600"/>
                <a:gd name="T38" fmla="*/ 16557 w 21600"/>
                <a:gd name="T39" fmla="*/ 17312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cs typeface="+mn-cs"/>
              </a:endParaRPr>
            </a:p>
          </p:txBody>
        </p:sp>
        <p:pic>
          <p:nvPicPr>
            <p:cNvPr id="29706" name="Picture 10" descr="j0195384"/>
            <p:cNvPicPr>
              <a:picLocks noChangeAspect="1" noChangeArrowheads="1"/>
            </p:cNvPicPr>
            <p:nvPr/>
          </p:nvPicPr>
          <p:blipFill>
            <a:blip r:embed="rId5" cstate="print"/>
            <a:srcRect/>
            <a:stretch>
              <a:fillRect/>
            </a:stretch>
          </p:blipFill>
          <p:spPr bwMode="auto">
            <a:xfrm>
              <a:off x="3288" y="2341"/>
              <a:ext cx="444" cy="453"/>
            </a:xfrm>
            <a:prstGeom prst="rect">
              <a:avLst/>
            </a:prstGeom>
            <a:noFill/>
            <a:ln w="9525">
              <a:noFill/>
              <a:miter lim="800000"/>
              <a:headEnd/>
              <a:tailEnd/>
            </a:ln>
          </p:spPr>
        </p:pic>
        <p:pic>
          <p:nvPicPr>
            <p:cNvPr id="29707" name="Picture 11" descr="j0195384"/>
            <p:cNvPicPr>
              <a:picLocks noChangeAspect="1" noChangeArrowheads="1"/>
            </p:cNvPicPr>
            <p:nvPr/>
          </p:nvPicPr>
          <p:blipFill>
            <a:blip r:embed="rId5" cstate="print"/>
            <a:srcRect/>
            <a:stretch>
              <a:fillRect/>
            </a:stretch>
          </p:blipFill>
          <p:spPr bwMode="auto">
            <a:xfrm>
              <a:off x="4785" y="1434"/>
              <a:ext cx="444" cy="453"/>
            </a:xfrm>
            <a:prstGeom prst="rect">
              <a:avLst/>
            </a:prstGeom>
            <a:noFill/>
            <a:ln w="9525">
              <a:noFill/>
              <a:miter lim="800000"/>
              <a:headEnd/>
              <a:tailEnd/>
            </a:ln>
          </p:spPr>
        </p:pic>
        <p:pic>
          <p:nvPicPr>
            <p:cNvPr id="29708" name="Picture 12" descr="j0195384"/>
            <p:cNvPicPr>
              <a:picLocks noChangeAspect="1" noChangeArrowheads="1"/>
            </p:cNvPicPr>
            <p:nvPr/>
          </p:nvPicPr>
          <p:blipFill>
            <a:blip r:embed="rId5" cstate="print"/>
            <a:srcRect/>
            <a:stretch>
              <a:fillRect/>
            </a:stretch>
          </p:blipFill>
          <p:spPr bwMode="auto">
            <a:xfrm>
              <a:off x="4830" y="3158"/>
              <a:ext cx="444" cy="453"/>
            </a:xfrm>
            <a:prstGeom prst="rect">
              <a:avLst/>
            </a:prstGeom>
            <a:noFill/>
            <a:ln w="9525">
              <a:noFill/>
              <a:miter lim="800000"/>
              <a:headEnd/>
              <a:tailEnd/>
            </a:ln>
          </p:spPr>
        </p:pic>
        <p:pic>
          <p:nvPicPr>
            <p:cNvPr id="29709" name="Picture 13" descr="j0195384"/>
            <p:cNvPicPr>
              <a:picLocks noChangeAspect="1" noChangeArrowheads="1"/>
            </p:cNvPicPr>
            <p:nvPr/>
          </p:nvPicPr>
          <p:blipFill>
            <a:blip r:embed="rId5" cstate="print"/>
            <a:srcRect/>
            <a:stretch>
              <a:fillRect/>
            </a:stretch>
          </p:blipFill>
          <p:spPr bwMode="auto">
            <a:xfrm>
              <a:off x="3152" y="3475"/>
              <a:ext cx="444" cy="453"/>
            </a:xfrm>
            <a:prstGeom prst="rect">
              <a:avLst/>
            </a:prstGeom>
            <a:noFill/>
            <a:ln w="9525">
              <a:noFill/>
              <a:miter lim="800000"/>
              <a:headEnd/>
              <a:tailEnd/>
            </a:ln>
          </p:spPr>
        </p:pic>
        <p:pic>
          <p:nvPicPr>
            <p:cNvPr id="29710" name="Picture 14" descr="j0195384"/>
            <p:cNvPicPr>
              <a:picLocks noChangeAspect="1" noChangeArrowheads="1"/>
            </p:cNvPicPr>
            <p:nvPr/>
          </p:nvPicPr>
          <p:blipFill>
            <a:blip r:embed="rId5" cstate="print"/>
            <a:srcRect/>
            <a:stretch>
              <a:fillRect/>
            </a:stretch>
          </p:blipFill>
          <p:spPr bwMode="auto">
            <a:xfrm>
              <a:off x="431" y="3113"/>
              <a:ext cx="444" cy="453"/>
            </a:xfrm>
            <a:prstGeom prst="rect">
              <a:avLst/>
            </a:prstGeom>
            <a:noFill/>
            <a:ln w="9525">
              <a:noFill/>
              <a:miter lim="800000"/>
              <a:headEnd/>
              <a:tailEnd/>
            </a:ln>
          </p:spPr>
        </p:pic>
        <p:pic>
          <p:nvPicPr>
            <p:cNvPr id="29711" name="Picture 15" descr="j0195384"/>
            <p:cNvPicPr>
              <a:picLocks noChangeAspect="1" noChangeArrowheads="1"/>
            </p:cNvPicPr>
            <p:nvPr/>
          </p:nvPicPr>
          <p:blipFill>
            <a:blip r:embed="rId5" cstate="print"/>
            <a:srcRect/>
            <a:stretch>
              <a:fillRect/>
            </a:stretch>
          </p:blipFill>
          <p:spPr bwMode="auto">
            <a:xfrm>
              <a:off x="476" y="1389"/>
              <a:ext cx="444" cy="453"/>
            </a:xfrm>
            <a:prstGeom prst="rect">
              <a:avLst/>
            </a:prstGeom>
            <a:noFill/>
            <a:ln w="9525">
              <a:noFill/>
              <a:miter lim="800000"/>
              <a:headEnd/>
              <a:tailEnd/>
            </a:ln>
          </p:spPr>
        </p:pic>
        <p:pic>
          <p:nvPicPr>
            <p:cNvPr id="29712" name="Picture 16" descr="j0195384"/>
            <p:cNvPicPr>
              <a:picLocks noChangeAspect="1" noChangeArrowheads="1"/>
            </p:cNvPicPr>
            <p:nvPr/>
          </p:nvPicPr>
          <p:blipFill>
            <a:blip r:embed="rId5" cstate="print"/>
            <a:srcRect/>
            <a:stretch>
              <a:fillRect/>
            </a:stretch>
          </p:blipFill>
          <p:spPr bwMode="auto">
            <a:xfrm>
              <a:off x="3243" y="1117"/>
              <a:ext cx="444" cy="453"/>
            </a:xfrm>
            <a:prstGeom prst="rect">
              <a:avLst/>
            </a:prstGeom>
            <a:noFill/>
            <a:ln w="9525">
              <a:noFill/>
              <a:miter lim="800000"/>
              <a:headEnd/>
              <a:tailEnd/>
            </a:ln>
          </p:spPr>
        </p:pic>
        <p:pic>
          <p:nvPicPr>
            <p:cNvPr id="29713" name="Picture 17" descr="j0185604"/>
            <p:cNvPicPr>
              <a:picLocks noChangeAspect="1" noChangeArrowheads="1"/>
            </p:cNvPicPr>
            <p:nvPr/>
          </p:nvPicPr>
          <p:blipFill>
            <a:blip r:embed="rId6" cstate="print"/>
            <a:srcRect/>
            <a:stretch>
              <a:fillRect/>
            </a:stretch>
          </p:blipFill>
          <p:spPr bwMode="auto">
            <a:xfrm>
              <a:off x="976" y="2205"/>
              <a:ext cx="407" cy="408"/>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05A4B516-4022-425F-BE51-B3C41BC4DD6C}" type="slidenum">
              <a:rPr lang="ru-RU" smtClean="0">
                <a:solidFill>
                  <a:srgbClr val="003E06"/>
                </a:solidFill>
                <a:latin typeface="Arial" charset="0"/>
                <a:cs typeface="Arial" charset="0"/>
              </a:rPr>
              <a:pPr algn="l" fontAlgn="base">
                <a:spcBef>
                  <a:spcPct val="0"/>
                </a:spcBef>
                <a:spcAft>
                  <a:spcPct val="0"/>
                </a:spcAft>
              </a:pPr>
              <a:t>12</a:t>
            </a:fld>
            <a:endParaRPr lang="ru-RU" smtClean="0">
              <a:solidFill>
                <a:srgbClr val="003E06"/>
              </a:solidFill>
              <a:latin typeface="Arial" charset="0"/>
              <a:cs typeface="Arial" charset="0"/>
            </a:endParaRPr>
          </a:p>
        </p:txBody>
      </p:sp>
      <p:sp>
        <p:nvSpPr>
          <p:cNvPr id="30722" name="Rectangle 2"/>
          <p:cNvSpPr>
            <a:spLocks noGrp="1" noChangeArrowheads="1"/>
          </p:cNvSpPr>
          <p:nvPr>
            <p:ph type="title"/>
          </p:nvPr>
        </p:nvSpPr>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Організаційна схема</a:t>
            </a:r>
            <a:endParaRPr lang="ru-RU" sz="4800" b="1" dirty="0" smtClean="0">
              <a:solidFill>
                <a:srgbClr val="0070C0"/>
              </a:solidFill>
              <a:latin typeface="Times New Roman" panose="02020603050405020304" pitchFamily="18" charset="0"/>
              <a:cs typeface="Times New Roman" panose="02020603050405020304" pitchFamily="18" charset="0"/>
            </a:endParaRPr>
          </a:p>
        </p:txBody>
      </p:sp>
      <p:grpSp>
        <p:nvGrpSpPr>
          <p:cNvPr id="30723" name="Group 11"/>
          <p:cNvGrpSpPr>
            <a:grpSpLocks/>
          </p:cNvGrpSpPr>
          <p:nvPr/>
        </p:nvGrpSpPr>
        <p:grpSpPr bwMode="auto">
          <a:xfrm>
            <a:off x="755650" y="1454150"/>
            <a:ext cx="7705725" cy="4783138"/>
            <a:chOff x="521" y="916"/>
            <a:chExt cx="4854" cy="3013"/>
          </a:xfrm>
        </p:grpSpPr>
        <p:pic>
          <p:nvPicPr>
            <p:cNvPr id="56325" name="Picture 10" descr="Technical Scheme E-City"/>
            <p:cNvPicPr>
              <a:picLocks noChangeAspect="1" noChangeArrowheads="1"/>
            </p:cNvPicPr>
            <p:nvPr/>
          </p:nvPicPr>
          <p:blipFill>
            <a:blip r:embed="rId2" cstate="print"/>
            <a:srcRect/>
            <a:stretch>
              <a:fillRect/>
            </a:stretch>
          </p:blipFill>
          <p:spPr bwMode="auto">
            <a:xfrm>
              <a:off x="521" y="916"/>
              <a:ext cx="4854" cy="3013"/>
            </a:xfrm>
            <a:prstGeom prst="rect">
              <a:avLst/>
            </a:prstGeom>
            <a:solidFill>
              <a:srgbClr val="242F19"/>
            </a:solidFill>
            <a:ln w="9525">
              <a:solidFill>
                <a:srgbClr val="993300"/>
              </a:solidFill>
              <a:miter lim="800000"/>
              <a:headEnd/>
              <a:tailEnd/>
            </a:ln>
            <a:effectLst>
              <a:outerShdw dist="107763" dir="2700000" algn="ctr" rotWithShape="0">
                <a:srgbClr val="808080">
                  <a:alpha val="50000"/>
                </a:srgbClr>
              </a:outerShdw>
            </a:effectLst>
          </p:spPr>
        </p:pic>
        <p:pic>
          <p:nvPicPr>
            <p:cNvPr id="30725" name="Picture 6"/>
            <p:cNvPicPr>
              <a:picLocks noChangeAspect="1" noChangeArrowheads="1"/>
            </p:cNvPicPr>
            <p:nvPr/>
          </p:nvPicPr>
          <p:blipFill>
            <a:blip r:embed="rId3" cstate="print"/>
            <a:srcRect/>
            <a:stretch>
              <a:fillRect/>
            </a:stretch>
          </p:blipFill>
          <p:spPr bwMode="auto">
            <a:xfrm>
              <a:off x="4329" y="2568"/>
              <a:ext cx="499" cy="227"/>
            </a:xfrm>
            <a:prstGeom prst="rect">
              <a:avLst/>
            </a:prstGeom>
            <a:noFill/>
            <a:ln w="9525">
              <a:noFill/>
              <a:miter lim="800000"/>
              <a:headEnd/>
              <a:tailEnd/>
            </a:ln>
          </p:spPr>
        </p:pic>
        <p:sp>
          <p:nvSpPr>
            <p:cNvPr id="30726" name="Text Box 7"/>
            <p:cNvSpPr txBox="1">
              <a:spLocks noChangeArrowheads="1"/>
            </p:cNvSpPr>
            <p:nvPr/>
          </p:nvSpPr>
          <p:spPr bwMode="auto">
            <a:xfrm rot="-5400000">
              <a:off x="3294" y="2464"/>
              <a:ext cx="1769" cy="342"/>
            </a:xfrm>
            <a:prstGeom prst="rect">
              <a:avLst/>
            </a:prstGeom>
            <a:noFill/>
            <a:ln w="25400">
              <a:solidFill>
                <a:srgbClr val="3F80C1"/>
              </a:solidFill>
              <a:prstDash val="sysDot"/>
              <a:miter lim="800000"/>
              <a:headEnd/>
              <a:tailEnd/>
            </a:ln>
          </p:spPr>
          <p:txBody>
            <a:bodyPr>
              <a:spAutoFit/>
            </a:bodyPr>
            <a:lstStyle/>
            <a:p>
              <a:pPr algn="ctr">
                <a:spcBef>
                  <a:spcPct val="50000"/>
                </a:spcBef>
              </a:pPr>
              <a:r>
                <a:rPr lang="uk-UA" sz="1400" b="1">
                  <a:solidFill>
                    <a:srgbClr val="29547F"/>
                  </a:solidFill>
                  <a:latin typeface="Verdana" pitchFamily="34" charset="0"/>
                </a:rPr>
                <a:t>Автоматизована система управління справами</a:t>
              </a:r>
              <a:endParaRPr lang="ru-RU" sz="1400" b="1">
                <a:solidFill>
                  <a:srgbClr val="29547F"/>
                </a:solidFill>
                <a:latin typeface="Verdana" pitchFamily="34" charset="0"/>
              </a:endParaRPr>
            </a:p>
          </p:txBody>
        </p:sp>
      </p:gr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9"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6AA86C-19E4-4BA2-AA9D-F16F209E2375}" type="slidenum">
              <a:rPr lang="ru-RU" sz="1400" smtClean="0">
                <a:solidFill>
                  <a:schemeClr val="tx1"/>
                </a:solidFill>
                <a:latin typeface="Arial" charset="0"/>
                <a:cs typeface="Arial" charset="0"/>
              </a:rPr>
              <a:pPr fontAlgn="base">
                <a:spcBef>
                  <a:spcPct val="0"/>
                </a:spcBef>
                <a:spcAft>
                  <a:spcPct val="0"/>
                </a:spcAft>
              </a:pPr>
              <a:t>13</a:t>
            </a:fld>
            <a:endParaRPr lang="ru-RU" sz="1400" smtClean="0">
              <a:solidFill>
                <a:schemeClr val="tx1"/>
              </a:solidFill>
              <a:latin typeface="Arial" charset="0"/>
              <a:cs typeface="Arial" charset="0"/>
            </a:endParaRPr>
          </a:p>
        </p:txBody>
      </p:sp>
      <p:sp>
        <p:nvSpPr>
          <p:cNvPr id="58390" name="Rectangle 2"/>
          <p:cNvSpPr>
            <a:spLocks noGrp="1" noChangeArrowheads="1"/>
          </p:cNvSpPr>
          <p:nvPr>
            <p:ph type="title"/>
          </p:nvPr>
        </p:nvSpPr>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Традиційна система надання державних послуг</a:t>
            </a:r>
            <a:r>
              <a:rPr lang="ru-RU" sz="4800" b="1" dirty="0" smtClean="0">
                <a:solidFill>
                  <a:srgbClr val="0070C0"/>
                </a:solidFill>
                <a:latin typeface="Times New Roman" panose="02020603050405020304" pitchFamily="18" charset="0"/>
                <a:cs typeface="Times New Roman" panose="02020603050405020304" pitchFamily="18" charset="0"/>
              </a:rPr>
              <a:t> </a:t>
            </a:r>
          </a:p>
        </p:txBody>
      </p:sp>
      <p:sp>
        <p:nvSpPr>
          <p:cNvPr id="58391" name="Rectangle 7"/>
          <p:cNvSpPr>
            <a:spLocks noChangeArrowheads="1"/>
          </p:cNvSpPr>
          <p:nvPr/>
        </p:nvSpPr>
        <p:spPr bwMode="auto">
          <a:xfrm>
            <a:off x="3511550" y="1947863"/>
            <a:ext cx="4832350" cy="4614862"/>
          </a:xfrm>
          <a:prstGeom prst="rect">
            <a:avLst/>
          </a:prstGeom>
          <a:solidFill>
            <a:srgbClr val="C0C0C0">
              <a:alpha val="7843"/>
            </a:srgbClr>
          </a:solidFill>
          <a:ln w="9525">
            <a:noFill/>
            <a:miter lim="800000"/>
            <a:headEnd/>
            <a:tailEnd/>
          </a:ln>
        </p:spPr>
        <p:txBody>
          <a:bodyPr wrap="none" anchor="ctr"/>
          <a:lstStyle/>
          <a:p>
            <a:endParaRPr lang="uk-UA"/>
          </a:p>
        </p:txBody>
      </p:sp>
      <p:grpSp>
        <p:nvGrpSpPr>
          <p:cNvPr id="58392" name="Group 8"/>
          <p:cNvGrpSpPr>
            <a:grpSpLocks/>
          </p:cNvGrpSpPr>
          <p:nvPr/>
        </p:nvGrpSpPr>
        <p:grpSpPr bwMode="auto">
          <a:xfrm>
            <a:off x="179388" y="1500188"/>
            <a:ext cx="8785225" cy="5168900"/>
            <a:chOff x="2281" y="-164"/>
            <a:chExt cx="10673" cy="7177"/>
          </a:xfrm>
        </p:grpSpPr>
        <p:sp>
          <p:nvSpPr>
            <p:cNvPr id="58393" name="Rectangle 9"/>
            <p:cNvSpPr>
              <a:spLocks noChangeArrowheads="1"/>
            </p:cNvSpPr>
            <p:nvPr/>
          </p:nvSpPr>
          <p:spPr bwMode="auto">
            <a:xfrm>
              <a:off x="2281" y="564"/>
              <a:ext cx="374" cy="6408"/>
            </a:xfrm>
            <a:prstGeom prst="rect">
              <a:avLst/>
            </a:prstGeom>
            <a:solidFill>
              <a:srgbClr val="C0C0C0">
                <a:alpha val="23921"/>
              </a:srgbClr>
            </a:solidFill>
            <a:ln w="9525">
              <a:noFill/>
              <a:miter lim="800000"/>
              <a:headEnd/>
              <a:tailEnd/>
            </a:ln>
          </p:spPr>
          <p:txBody>
            <a:bodyPr wrap="none" lIns="62179" tIns="31090" rIns="62179" bIns="31090" anchor="ctr"/>
            <a:lstStyle/>
            <a:p>
              <a:pPr algn="ctr"/>
              <a:endParaRPr lang="uk-UA"/>
            </a:p>
          </p:txBody>
        </p:sp>
        <p:sp>
          <p:nvSpPr>
            <p:cNvPr id="58394" name="AutoShape 7"/>
            <p:cNvSpPr>
              <a:spLocks noChangeArrowheads="1"/>
            </p:cNvSpPr>
            <p:nvPr/>
          </p:nvSpPr>
          <p:spPr bwMode="auto">
            <a:xfrm>
              <a:off x="2298" y="-164"/>
              <a:ext cx="8687" cy="474"/>
            </a:xfrm>
            <a:prstGeom prst="roundRect">
              <a:avLst>
                <a:gd name="adj" fmla="val 50000"/>
              </a:avLst>
            </a:prstGeom>
            <a:solidFill>
              <a:srgbClr val="C0C0C0"/>
            </a:solidFill>
            <a:ln w="19050" algn="ctr">
              <a:solidFill>
                <a:srgbClr val="BBE0E3"/>
              </a:solidFill>
              <a:round/>
              <a:headEnd/>
              <a:tailEnd/>
            </a:ln>
          </p:spPr>
          <p:txBody>
            <a:bodyPr lIns="62179" tIns="31090" rIns="62179" bIns="31090" anchor="ctr" anchorCtr="1">
              <a:spAutoFit/>
            </a:bodyPr>
            <a:lstStyle/>
            <a:p>
              <a:r>
                <a:rPr lang="uk-UA" sz="1200" b="1"/>
                <a:t>Надання державних послуг (поточна ситуація)</a:t>
              </a:r>
              <a:endParaRPr lang="uk-UA"/>
            </a:p>
          </p:txBody>
        </p:sp>
        <p:pic>
          <p:nvPicPr>
            <p:cNvPr id="58395" name="Picture 10" descr="C:\Documents and Settings\zzz\Рабочий стол\Регион-Смирнов\Новая папка\pic\admin.jpg"/>
            <p:cNvPicPr>
              <a:picLocks noChangeAspect="1" noChangeArrowheads="1"/>
            </p:cNvPicPr>
            <p:nvPr/>
          </p:nvPicPr>
          <p:blipFill>
            <a:blip r:embed="rId3" cstate="print"/>
            <a:srcRect/>
            <a:stretch>
              <a:fillRect/>
            </a:stretch>
          </p:blipFill>
          <p:spPr bwMode="auto">
            <a:xfrm>
              <a:off x="2814" y="3199"/>
              <a:ext cx="1493" cy="1060"/>
            </a:xfrm>
            <a:prstGeom prst="rect">
              <a:avLst/>
            </a:prstGeom>
            <a:noFill/>
            <a:ln w="9525">
              <a:noFill/>
              <a:miter lim="800000"/>
              <a:headEnd/>
              <a:tailEnd/>
            </a:ln>
          </p:spPr>
        </p:pic>
        <p:pic>
          <p:nvPicPr>
            <p:cNvPr id="58396" name="Picture 48" descr="picture"/>
            <p:cNvPicPr>
              <a:picLocks noChangeAspect="1" noChangeArrowheads="1"/>
            </p:cNvPicPr>
            <p:nvPr/>
          </p:nvPicPr>
          <p:blipFill>
            <a:blip r:embed="rId4" cstate="print"/>
            <a:srcRect/>
            <a:stretch>
              <a:fillRect/>
            </a:stretch>
          </p:blipFill>
          <p:spPr bwMode="auto">
            <a:xfrm>
              <a:off x="2902" y="1204"/>
              <a:ext cx="1364" cy="1012"/>
            </a:xfrm>
            <a:prstGeom prst="rect">
              <a:avLst/>
            </a:prstGeom>
            <a:noFill/>
            <a:ln w="9525">
              <a:noFill/>
              <a:miter lim="800000"/>
              <a:headEnd/>
              <a:tailEnd/>
            </a:ln>
          </p:spPr>
        </p:pic>
        <p:pic>
          <p:nvPicPr>
            <p:cNvPr id="58397" name="Рисунок 45" descr="images-admin MO.jpg"/>
            <p:cNvPicPr>
              <a:picLocks noChangeAspect="1"/>
            </p:cNvPicPr>
            <p:nvPr/>
          </p:nvPicPr>
          <p:blipFill>
            <a:blip r:embed="rId5" cstate="print"/>
            <a:srcRect/>
            <a:stretch>
              <a:fillRect/>
            </a:stretch>
          </p:blipFill>
          <p:spPr bwMode="auto">
            <a:xfrm>
              <a:off x="2840" y="5174"/>
              <a:ext cx="1577" cy="1169"/>
            </a:xfrm>
            <a:prstGeom prst="rect">
              <a:avLst/>
            </a:prstGeom>
            <a:noFill/>
            <a:ln w="9525">
              <a:noFill/>
              <a:miter lim="800000"/>
              <a:headEnd/>
              <a:tailEnd/>
            </a:ln>
          </p:spPr>
        </p:pic>
        <p:sp>
          <p:nvSpPr>
            <p:cNvPr id="58398" name="Text Box 14"/>
            <p:cNvSpPr txBox="1">
              <a:spLocks noChangeArrowheads="1"/>
            </p:cNvSpPr>
            <p:nvPr/>
          </p:nvSpPr>
          <p:spPr bwMode="auto">
            <a:xfrm>
              <a:off x="2281" y="2232"/>
              <a:ext cx="2430" cy="342"/>
            </a:xfrm>
            <a:prstGeom prst="rect">
              <a:avLst/>
            </a:prstGeom>
            <a:noFill/>
            <a:ln w="9525">
              <a:noFill/>
              <a:miter lim="800000"/>
              <a:headEnd/>
              <a:tailEnd/>
            </a:ln>
          </p:spPr>
          <p:txBody>
            <a:bodyPr lIns="62179" tIns="31090" rIns="62179" bIns="31090">
              <a:spAutoFit/>
            </a:bodyPr>
            <a:lstStyle/>
            <a:p>
              <a:pPr algn="ctr"/>
              <a:r>
                <a:rPr lang="uk-UA" sz="1200" b="1"/>
                <a:t>центральні</a:t>
              </a:r>
              <a:endParaRPr lang="uk-UA" sz="1400"/>
            </a:p>
          </p:txBody>
        </p:sp>
        <p:sp>
          <p:nvSpPr>
            <p:cNvPr id="58399" name="Text Box 15"/>
            <p:cNvSpPr txBox="1">
              <a:spLocks noChangeArrowheads="1"/>
            </p:cNvSpPr>
            <p:nvPr/>
          </p:nvSpPr>
          <p:spPr bwMode="auto">
            <a:xfrm>
              <a:off x="2458" y="4251"/>
              <a:ext cx="2317" cy="342"/>
            </a:xfrm>
            <a:prstGeom prst="rect">
              <a:avLst/>
            </a:prstGeom>
            <a:noFill/>
            <a:ln w="9525">
              <a:noFill/>
              <a:miter lim="800000"/>
              <a:headEnd/>
              <a:tailEnd/>
            </a:ln>
          </p:spPr>
          <p:txBody>
            <a:bodyPr lIns="62179" tIns="31090" rIns="62179" bIns="31090">
              <a:spAutoFit/>
            </a:bodyPr>
            <a:lstStyle/>
            <a:p>
              <a:pPr algn="ctr"/>
              <a:r>
                <a:rPr lang="uk-UA" sz="1200" b="1"/>
                <a:t>регіональні</a:t>
              </a:r>
              <a:endParaRPr lang="uk-UA" sz="1400"/>
            </a:p>
          </p:txBody>
        </p:sp>
        <p:sp>
          <p:nvSpPr>
            <p:cNvPr id="58400" name="Text Box 16"/>
            <p:cNvSpPr txBox="1">
              <a:spLocks noChangeArrowheads="1"/>
            </p:cNvSpPr>
            <p:nvPr/>
          </p:nvSpPr>
          <p:spPr bwMode="auto">
            <a:xfrm>
              <a:off x="2458" y="6268"/>
              <a:ext cx="2517" cy="342"/>
            </a:xfrm>
            <a:prstGeom prst="rect">
              <a:avLst/>
            </a:prstGeom>
            <a:noFill/>
            <a:ln w="9525">
              <a:noFill/>
              <a:miter lim="800000"/>
              <a:headEnd/>
              <a:tailEnd/>
            </a:ln>
          </p:spPr>
          <p:txBody>
            <a:bodyPr lIns="62179" tIns="31090" rIns="62179" bIns="31090">
              <a:spAutoFit/>
            </a:bodyPr>
            <a:lstStyle/>
            <a:p>
              <a:pPr algn="ctr"/>
              <a:r>
                <a:rPr lang="uk-UA" sz="1200" b="1"/>
                <a:t>місцеві</a:t>
              </a:r>
              <a:endParaRPr lang="uk-UA" sz="1400"/>
            </a:p>
          </p:txBody>
        </p:sp>
        <p:sp>
          <p:nvSpPr>
            <p:cNvPr id="58401" name="Text Box 17"/>
            <p:cNvSpPr txBox="1">
              <a:spLocks noChangeArrowheads="1"/>
            </p:cNvSpPr>
            <p:nvPr/>
          </p:nvSpPr>
          <p:spPr bwMode="auto">
            <a:xfrm>
              <a:off x="5481" y="652"/>
              <a:ext cx="432" cy="277"/>
            </a:xfrm>
            <a:prstGeom prst="rect">
              <a:avLst/>
            </a:prstGeom>
            <a:noFill/>
            <a:ln w="9525">
              <a:noFill/>
              <a:miter lim="800000"/>
              <a:headEnd/>
              <a:tailEnd/>
            </a:ln>
          </p:spPr>
          <p:txBody>
            <a:bodyPr wrap="none" lIns="62179" tIns="31090" rIns="62179" bIns="31090">
              <a:spAutoFit/>
            </a:bodyPr>
            <a:lstStyle/>
            <a:p>
              <a:r>
                <a:rPr lang="uk-UA" sz="900" b="1">
                  <a:latin typeface="Trebuchet MS" pitchFamily="34" charset="0"/>
                </a:rPr>
                <a:t>ОДВ</a:t>
              </a:r>
              <a:endParaRPr lang="uk-UA" sz="1400"/>
            </a:p>
          </p:txBody>
        </p:sp>
        <p:sp>
          <p:nvSpPr>
            <p:cNvPr id="58402" name="Line 18"/>
            <p:cNvSpPr>
              <a:spLocks noChangeShapeType="1"/>
            </p:cNvSpPr>
            <p:nvPr/>
          </p:nvSpPr>
          <p:spPr bwMode="auto">
            <a:xfrm>
              <a:off x="2281" y="2935"/>
              <a:ext cx="5159" cy="0"/>
            </a:xfrm>
            <a:prstGeom prst="line">
              <a:avLst/>
            </a:prstGeom>
            <a:noFill/>
            <a:ln w="25400">
              <a:solidFill>
                <a:srgbClr val="990000"/>
              </a:solidFill>
              <a:round/>
              <a:headEnd/>
              <a:tailEnd/>
            </a:ln>
          </p:spPr>
          <p:txBody>
            <a:bodyPr/>
            <a:lstStyle/>
            <a:p>
              <a:endParaRPr lang="uk-UA"/>
            </a:p>
          </p:txBody>
        </p:sp>
        <p:sp>
          <p:nvSpPr>
            <p:cNvPr id="58403" name="Line 19"/>
            <p:cNvSpPr>
              <a:spLocks noChangeShapeType="1"/>
            </p:cNvSpPr>
            <p:nvPr/>
          </p:nvSpPr>
          <p:spPr bwMode="auto">
            <a:xfrm>
              <a:off x="2281" y="4866"/>
              <a:ext cx="5159" cy="0"/>
            </a:xfrm>
            <a:prstGeom prst="line">
              <a:avLst/>
            </a:prstGeom>
            <a:noFill/>
            <a:ln w="25400">
              <a:solidFill>
                <a:srgbClr val="990000"/>
              </a:solidFill>
              <a:round/>
              <a:headEnd/>
              <a:tailEnd/>
            </a:ln>
          </p:spPr>
          <p:txBody>
            <a:bodyPr/>
            <a:lstStyle/>
            <a:p>
              <a:endParaRPr lang="uk-UA"/>
            </a:p>
          </p:txBody>
        </p:sp>
        <p:sp>
          <p:nvSpPr>
            <p:cNvPr id="58404" name="Text Box 23"/>
            <p:cNvSpPr txBox="1">
              <a:spLocks noChangeArrowheads="1"/>
            </p:cNvSpPr>
            <p:nvPr/>
          </p:nvSpPr>
          <p:spPr bwMode="gray">
            <a:xfrm>
              <a:off x="8476" y="3409"/>
              <a:ext cx="721" cy="384"/>
            </a:xfrm>
            <a:prstGeom prst="rect">
              <a:avLst/>
            </a:prstGeom>
            <a:noFill/>
            <a:ln w="9525">
              <a:noFill/>
              <a:miter lim="800000"/>
              <a:headEnd/>
              <a:tailEnd/>
            </a:ln>
          </p:spPr>
          <p:txBody>
            <a:bodyPr lIns="62179" tIns="31090" rIns="62179" bIns="31090">
              <a:spAutoFit/>
            </a:bodyPr>
            <a:lstStyle/>
            <a:p>
              <a:endParaRPr lang="uk-UA" sz="1400"/>
            </a:p>
          </p:txBody>
        </p:sp>
        <p:graphicFrame>
          <p:nvGraphicFramePr>
            <p:cNvPr id="58386" name="Object 55"/>
            <p:cNvGraphicFramePr>
              <a:graphicFrameLocks noChangeAspect="1"/>
            </p:cNvGraphicFramePr>
            <p:nvPr/>
          </p:nvGraphicFramePr>
          <p:xfrm>
            <a:off x="8507" y="5657"/>
            <a:ext cx="453" cy="585"/>
          </p:xfrm>
          <a:graphic>
            <a:graphicData uri="http://schemas.openxmlformats.org/presentationml/2006/ole">
              <mc:AlternateContent xmlns:mc="http://schemas.openxmlformats.org/markup-compatibility/2006">
                <mc:Choice xmlns:v="urn:schemas-microsoft-com:vml" Requires="v">
                  <p:oleObj spid="_x0000_s58416" r:id="rId6" imgW="368758" imgH="477437" progId="Visio.Drawing.11">
                    <p:embed/>
                  </p:oleObj>
                </mc:Choice>
                <mc:Fallback>
                  <p:oleObj r:id="rId6" imgW="368758" imgH="477437" progId="Visio.Drawing.11">
                    <p:embed/>
                    <p:pic>
                      <p:nvPicPr>
                        <p:cNvPr id="0" name="Object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7" y="5657"/>
                          <a:ext cx="453" cy="585"/>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8387" name="Object 19"/>
            <p:cNvGraphicFramePr>
              <a:graphicFrameLocks noChangeAspect="1"/>
            </p:cNvGraphicFramePr>
            <p:nvPr/>
          </p:nvGraphicFramePr>
          <p:xfrm>
            <a:off x="8597" y="3548"/>
            <a:ext cx="453" cy="586"/>
          </p:xfrm>
          <a:graphic>
            <a:graphicData uri="http://schemas.openxmlformats.org/presentationml/2006/ole">
              <mc:AlternateContent xmlns:mc="http://schemas.openxmlformats.org/markup-compatibility/2006">
                <mc:Choice xmlns:v="urn:schemas-microsoft-com:vml" Requires="v">
                  <p:oleObj spid="_x0000_s58417" r:id="rId8" imgW="368758" imgH="477437" progId="Visio.Drawing.11">
                    <p:embed/>
                  </p:oleObj>
                </mc:Choice>
                <mc:Fallback>
                  <p:oleObj r:id="rId8" imgW="368758" imgH="477437" progId="Visio.Drawing.11">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7" y="3548"/>
                          <a:ext cx="453" cy="586"/>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8388" name="Object 20"/>
            <p:cNvGraphicFramePr>
              <a:graphicFrameLocks noChangeAspect="1"/>
            </p:cNvGraphicFramePr>
            <p:nvPr/>
          </p:nvGraphicFramePr>
          <p:xfrm>
            <a:off x="8507" y="1530"/>
            <a:ext cx="453" cy="585"/>
          </p:xfrm>
          <a:graphic>
            <a:graphicData uri="http://schemas.openxmlformats.org/presentationml/2006/ole">
              <mc:AlternateContent xmlns:mc="http://schemas.openxmlformats.org/markup-compatibility/2006">
                <mc:Choice xmlns:v="urn:schemas-microsoft-com:vml" Requires="v">
                  <p:oleObj spid="_x0000_s58418" r:id="rId9" imgW="368758" imgH="477437" progId="Visio.Drawing.11">
                    <p:embed/>
                  </p:oleObj>
                </mc:Choice>
                <mc:Fallback>
                  <p:oleObj r:id="rId9" imgW="368758" imgH="477437" progId="Visio.Drawing.11">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7" y="1530"/>
                          <a:ext cx="453" cy="585"/>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58405" name="Двойная стрелка влево/вправо 31"/>
            <p:cNvSpPr>
              <a:spLocks noChangeArrowheads="1"/>
            </p:cNvSpPr>
            <p:nvPr/>
          </p:nvSpPr>
          <p:spPr bwMode="auto">
            <a:xfrm>
              <a:off x="6817" y="1617"/>
              <a:ext cx="800" cy="414"/>
            </a:xfrm>
            <a:prstGeom prst="leftRightArrow">
              <a:avLst>
                <a:gd name="adj1" fmla="val 50000"/>
                <a:gd name="adj2" fmla="val 38468"/>
              </a:avLst>
            </a:prstGeom>
            <a:solidFill>
              <a:srgbClr val="C0C0C0"/>
            </a:solidFill>
            <a:ln w="19050" algn="ctr">
              <a:solidFill>
                <a:srgbClr val="89A4A7"/>
              </a:solidFill>
              <a:miter lim="800000"/>
              <a:headEnd/>
              <a:tailEnd/>
            </a:ln>
          </p:spPr>
          <p:txBody>
            <a:bodyPr lIns="62179" tIns="31090" rIns="62179" bIns="31090" anchor="ctr"/>
            <a:lstStyle/>
            <a:p>
              <a:pPr algn="ctr"/>
              <a:endParaRPr lang="uk-UA"/>
            </a:p>
          </p:txBody>
        </p:sp>
        <p:sp>
          <p:nvSpPr>
            <p:cNvPr id="58406" name="Text Box 25"/>
            <p:cNvSpPr txBox="1">
              <a:spLocks noChangeArrowheads="1"/>
            </p:cNvSpPr>
            <p:nvPr/>
          </p:nvSpPr>
          <p:spPr bwMode="auto">
            <a:xfrm>
              <a:off x="7872" y="6312"/>
              <a:ext cx="1657" cy="342"/>
            </a:xfrm>
            <a:prstGeom prst="rect">
              <a:avLst/>
            </a:prstGeom>
            <a:noFill/>
            <a:ln w="9525">
              <a:noFill/>
              <a:miter lim="800000"/>
              <a:headEnd/>
              <a:tailEnd/>
            </a:ln>
          </p:spPr>
          <p:txBody>
            <a:bodyPr lIns="62179" tIns="31090" rIns="62179" bIns="31090">
              <a:spAutoFit/>
            </a:bodyPr>
            <a:lstStyle/>
            <a:p>
              <a:r>
                <a:rPr lang="uk-UA" sz="1200" b="1">
                  <a:solidFill>
                    <a:srgbClr val="000000"/>
                  </a:solidFill>
                </a:rPr>
                <a:t>Громадяни</a:t>
              </a:r>
              <a:endParaRPr lang="uk-UA" sz="1400"/>
            </a:p>
          </p:txBody>
        </p:sp>
        <p:sp>
          <p:nvSpPr>
            <p:cNvPr id="58407" name="Двойная стрелка влево/вправо 31"/>
            <p:cNvSpPr>
              <a:spLocks noChangeArrowheads="1"/>
            </p:cNvSpPr>
            <p:nvPr/>
          </p:nvSpPr>
          <p:spPr bwMode="auto">
            <a:xfrm>
              <a:off x="6907" y="3637"/>
              <a:ext cx="800" cy="416"/>
            </a:xfrm>
            <a:prstGeom prst="leftRightArrow">
              <a:avLst>
                <a:gd name="adj1" fmla="val 50000"/>
                <a:gd name="adj2" fmla="val 38283"/>
              </a:avLst>
            </a:prstGeom>
            <a:solidFill>
              <a:srgbClr val="C0C0C0"/>
            </a:solidFill>
            <a:ln w="19050" algn="ctr">
              <a:solidFill>
                <a:srgbClr val="89A4A7"/>
              </a:solidFill>
              <a:miter lim="800000"/>
              <a:headEnd/>
              <a:tailEnd/>
            </a:ln>
          </p:spPr>
          <p:txBody>
            <a:bodyPr lIns="62179" tIns="31090" rIns="62179" bIns="31090" anchor="ctr"/>
            <a:lstStyle/>
            <a:p>
              <a:pPr algn="ctr"/>
              <a:endParaRPr lang="uk-UA"/>
            </a:p>
          </p:txBody>
        </p:sp>
        <p:sp>
          <p:nvSpPr>
            <p:cNvPr id="58408" name="Двойная стрелка влево/вправо 31"/>
            <p:cNvSpPr>
              <a:spLocks noChangeArrowheads="1"/>
            </p:cNvSpPr>
            <p:nvPr/>
          </p:nvSpPr>
          <p:spPr bwMode="auto">
            <a:xfrm>
              <a:off x="6817" y="5743"/>
              <a:ext cx="800" cy="415"/>
            </a:xfrm>
            <a:prstGeom prst="leftRightArrow">
              <a:avLst>
                <a:gd name="adj1" fmla="val 50000"/>
                <a:gd name="adj2" fmla="val 38376"/>
              </a:avLst>
            </a:prstGeom>
            <a:solidFill>
              <a:srgbClr val="C0C0C0"/>
            </a:solidFill>
            <a:ln w="19050" algn="ctr">
              <a:solidFill>
                <a:srgbClr val="89A4A7"/>
              </a:solidFill>
              <a:miter lim="800000"/>
              <a:headEnd/>
              <a:tailEnd/>
            </a:ln>
          </p:spPr>
          <p:txBody>
            <a:bodyPr lIns="62179" tIns="31090" rIns="62179" bIns="31090" anchor="ctr"/>
            <a:lstStyle/>
            <a:p>
              <a:pPr algn="ctr"/>
              <a:endParaRPr lang="uk-UA"/>
            </a:p>
          </p:txBody>
        </p:sp>
        <p:pic>
          <p:nvPicPr>
            <p:cNvPr id="58409" name="Группа 184"/>
            <p:cNvPicPr>
              <a:picLocks noChangeArrowheads="1"/>
            </p:cNvPicPr>
            <p:nvPr/>
          </p:nvPicPr>
          <p:blipFill>
            <a:blip r:embed="rId10" cstate="print">
              <a:grayscl/>
            </a:blip>
            <a:srcRect/>
            <a:stretch>
              <a:fillRect/>
            </a:stretch>
          </p:blipFill>
          <p:spPr bwMode="auto">
            <a:xfrm>
              <a:off x="8240" y="1969"/>
              <a:ext cx="4714" cy="3910"/>
            </a:xfrm>
            <a:prstGeom prst="rect">
              <a:avLst/>
            </a:prstGeom>
            <a:noFill/>
            <a:ln w="9525">
              <a:noFill/>
              <a:miter lim="800000"/>
              <a:headEnd/>
              <a:tailEnd/>
            </a:ln>
          </p:spPr>
        </p:pic>
        <p:sp>
          <p:nvSpPr>
            <p:cNvPr id="58410" name="Text Box 25"/>
            <p:cNvSpPr txBox="1">
              <a:spLocks noChangeArrowheads="1"/>
            </p:cNvSpPr>
            <p:nvPr/>
          </p:nvSpPr>
          <p:spPr bwMode="auto">
            <a:xfrm>
              <a:off x="8908" y="3045"/>
              <a:ext cx="3520" cy="2044"/>
            </a:xfrm>
            <a:prstGeom prst="rect">
              <a:avLst/>
            </a:prstGeom>
            <a:noFill/>
            <a:ln w="9525">
              <a:noFill/>
              <a:miter lim="800000"/>
              <a:headEnd/>
              <a:tailEnd/>
            </a:ln>
          </p:spPr>
          <p:txBody>
            <a:bodyPr lIns="62179" tIns="31090" rIns="62179" bIns="31090"/>
            <a:lstStyle/>
            <a:p>
              <a:pPr algn="ctr"/>
              <a:r>
                <a:rPr lang="uk-UA" sz="1200" b="1">
                  <a:solidFill>
                    <a:srgbClr val="000000"/>
                  </a:solidFill>
                </a:rPr>
                <a:t>Здобуття довідок, виписок, документів для звернення в окремі ОДВ </a:t>
              </a:r>
              <a:r>
                <a:rPr lang="uk-UA" sz="1200" b="1"/>
                <a:t>центрального,</a:t>
              </a:r>
              <a:r>
                <a:rPr lang="uk-UA" sz="1200" b="1">
                  <a:solidFill>
                    <a:srgbClr val="000000"/>
                  </a:solidFill>
                </a:rPr>
                <a:t> регіонального і </a:t>
              </a:r>
              <a:r>
                <a:rPr lang="uk-UA" sz="1200" b="1"/>
                <a:t>місцевого</a:t>
              </a:r>
              <a:r>
                <a:rPr lang="uk-UA" sz="1200" b="1">
                  <a:solidFill>
                    <a:srgbClr val="000000"/>
                  </a:solidFill>
                </a:rPr>
                <a:t> рівня</a:t>
              </a:r>
              <a:endParaRPr lang="uk-UA" sz="1200" b="1"/>
            </a:p>
            <a:p>
              <a:endParaRPr lang="uk-UA" sz="1400"/>
            </a:p>
          </p:txBody>
        </p:sp>
        <p:sp>
          <p:nvSpPr>
            <p:cNvPr id="58411" name="AutoShape 30"/>
            <p:cNvSpPr>
              <a:spLocks noChangeArrowheads="1"/>
            </p:cNvSpPr>
            <p:nvPr/>
          </p:nvSpPr>
          <p:spPr bwMode="auto">
            <a:xfrm>
              <a:off x="5038" y="1530"/>
              <a:ext cx="1206" cy="5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89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rgbClr val="000000"/>
              </a:solidFill>
              <a:miter lim="800000"/>
              <a:headEnd/>
              <a:tailEnd/>
            </a:ln>
          </p:spPr>
          <p:txBody>
            <a:bodyPr wrap="none" anchor="ctr"/>
            <a:lstStyle/>
            <a:p>
              <a:endParaRPr lang="uk-UA"/>
            </a:p>
          </p:txBody>
        </p:sp>
        <p:sp>
          <p:nvSpPr>
            <p:cNvPr id="58412" name="AutoShape 31"/>
            <p:cNvSpPr>
              <a:spLocks noChangeArrowheads="1"/>
            </p:cNvSpPr>
            <p:nvPr/>
          </p:nvSpPr>
          <p:spPr bwMode="auto">
            <a:xfrm>
              <a:off x="5038" y="3548"/>
              <a:ext cx="1206" cy="59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391 h 21600"/>
                <a:gd name="T14" fmla="*/ 18896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rgbClr val="000000"/>
              </a:solidFill>
              <a:miter lim="800000"/>
              <a:headEnd/>
              <a:tailEnd/>
            </a:ln>
          </p:spPr>
          <p:txBody>
            <a:bodyPr wrap="none" anchor="ctr"/>
            <a:lstStyle/>
            <a:p>
              <a:endParaRPr lang="uk-UA"/>
            </a:p>
          </p:txBody>
        </p:sp>
        <p:sp>
          <p:nvSpPr>
            <p:cNvPr id="58413" name="AutoShape 32"/>
            <p:cNvSpPr>
              <a:spLocks noChangeArrowheads="1"/>
            </p:cNvSpPr>
            <p:nvPr/>
          </p:nvSpPr>
          <p:spPr bwMode="auto">
            <a:xfrm>
              <a:off x="5038" y="5657"/>
              <a:ext cx="1206" cy="5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89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0C0C0"/>
            </a:solidFill>
            <a:ln w="9525">
              <a:solidFill>
                <a:srgbClr val="000000"/>
              </a:solidFill>
              <a:miter lim="800000"/>
              <a:headEnd/>
              <a:tailEnd/>
            </a:ln>
          </p:spPr>
          <p:txBody>
            <a:bodyPr wrap="none" anchor="ctr"/>
            <a:lstStyle/>
            <a:p>
              <a:endParaRPr lang="uk-UA"/>
            </a:p>
          </p:txBody>
        </p:sp>
        <p:sp>
          <p:nvSpPr>
            <p:cNvPr id="58414" name="Text Box 25"/>
            <p:cNvSpPr txBox="1">
              <a:spLocks noChangeArrowheads="1"/>
            </p:cNvSpPr>
            <p:nvPr/>
          </p:nvSpPr>
          <p:spPr bwMode="auto">
            <a:xfrm>
              <a:off x="4766" y="2023"/>
              <a:ext cx="1592" cy="697"/>
            </a:xfrm>
            <a:prstGeom prst="rect">
              <a:avLst/>
            </a:prstGeom>
            <a:noFill/>
            <a:ln w="9525">
              <a:noFill/>
              <a:miter lim="800000"/>
              <a:headEnd/>
              <a:tailEnd/>
            </a:ln>
          </p:spPr>
          <p:txBody>
            <a:bodyPr lIns="62179" tIns="31090" rIns="62179" bIns="31090"/>
            <a:lstStyle/>
            <a:p>
              <a:r>
                <a:rPr lang="uk-UA" sz="1200" b="1"/>
                <a:t>Вимоги з боку ОДВ</a:t>
              </a:r>
            </a:p>
            <a:p>
              <a:endParaRPr lang="uk-UA" sz="1400"/>
            </a:p>
          </p:txBody>
        </p:sp>
        <p:sp>
          <p:nvSpPr>
            <p:cNvPr id="58415" name="Text Box 25"/>
            <p:cNvSpPr txBox="1">
              <a:spLocks noChangeArrowheads="1"/>
            </p:cNvSpPr>
            <p:nvPr/>
          </p:nvSpPr>
          <p:spPr bwMode="auto">
            <a:xfrm>
              <a:off x="4766" y="4067"/>
              <a:ext cx="1592" cy="698"/>
            </a:xfrm>
            <a:prstGeom prst="rect">
              <a:avLst/>
            </a:prstGeom>
            <a:noFill/>
            <a:ln w="9525">
              <a:noFill/>
              <a:miter lim="800000"/>
              <a:headEnd/>
              <a:tailEnd/>
            </a:ln>
          </p:spPr>
          <p:txBody>
            <a:bodyPr lIns="62179" tIns="31090" rIns="62179" bIns="31090"/>
            <a:lstStyle/>
            <a:p>
              <a:r>
                <a:rPr lang="uk-UA" sz="1200" b="1"/>
                <a:t>Вимоги з боку ОДВ</a:t>
              </a:r>
            </a:p>
            <a:p>
              <a:endParaRPr lang="uk-UA" sz="1400"/>
            </a:p>
          </p:txBody>
        </p:sp>
        <p:sp>
          <p:nvSpPr>
            <p:cNvPr id="58416" name="Text Box 25"/>
            <p:cNvSpPr txBox="1">
              <a:spLocks noChangeArrowheads="1"/>
            </p:cNvSpPr>
            <p:nvPr/>
          </p:nvSpPr>
          <p:spPr bwMode="auto">
            <a:xfrm>
              <a:off x="4766" y="6315"/>
              <a:ext cx="1592" cy="698"/>
            </a:xfrm>
            <a:prstGeom prst="rect">
              <a:avLst/>
            </a:prstGeom>
            <a:noFill/>
            <a:ln w="9525">
              <a:noFill/>
              <a:miter lim="800000"/>
              <a:headEnd/>
              <a:tailEnd/>
            </a:ln>
          </p:spPr>
          <p:txBody>
            <a:bodyPr lIns="62179" tIns="31090" rIns="62179" bIns="31090"/>
            <a:lstStyle/>
            <a:p>
              <a:r>
                <a:rPr lang="uk-UA" sz="1200" b="1"/>
                <a:t>Вимоги з боку ОДВ</a:t>
              </a:r>
            </a:p>
            <a:p>
              <a:endParaRPr lang="uk-UA" sz="1400"/>
            </a:p>
          </p:txBody>
        </p:sp>
        <p:pic>
          <p:nvPicPr>
            <p:cNvPr id="58417" name="Picture 36"/>
            <p:cNvPicPr>
              <a:picLocks noChangeAspect="1" noChangeArrowheads="1"/>
            </p:cNvPicPr>
            <p:nvPr/>
          </p:nvPicPr>
          <p:blipFill>
            <a:blip r:embed="rId11" cstate="print"/>
            <a:srcRect/>
            <a:stretch>
              <a:fillRect/>
            </a:stretch>
          </p:blipFill>
          <p:spPr bwMode="auto">
            <a:xfrm>
              <a:off x="3516" y="1197"/>
              <a:ext cx="414" cy="27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8"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601395-90FA-4690-AE65-1E21143EDC3B}" type="slidenum">
              <a:rPr lang="ru-RU" sz="1400" smtClean="0">
                <a:solidFill>
                  <a:schemeClr val="tx1"/>
                </a:solidFill>
                <a:latin typeface="Arial" charset="0"/>
                <a:cs typeface="Arial" charset="0"/>
              </a:rPr>
              <a:pPr fontAlgn="base">
                <a:spcBef>
                  <a:spcPct val="0"/>
                </a:spcBef>
                <a:spcAft>
                  <a:spcPct val="0"/>
                </a:spcAft>
              </a:pPr>
              <a:t>14</a:t>
            </a:fld>
            <a:endParaRPr lang="ru-RU" sz="1400" smtClean="0">
              <a:solidFill>
                <a:schemeClr val="tx1"/>
              </a:solidFill>
              <a:latin typeface="Arial" charset="0"/>
              <a:cs typeface="Arial" charset="0"/>
            </a:endParaRPr>
          </a:p>
        </p:txBody>
      </p:sp>
      <p:sp>
        <p:nvSpPr>
          <p:cNvPr id="59419" name="Rectangle 2"/>
          <p:cNvSpPr>
            <a:spLocks noGrp="1" noChangeArrowheads="1"/>
          </p:cNvSpPr>
          <p:nvPr>
            <p:ph type="title"/>
          </p:nvPr>
        </p:nvSpPr>
        <p:spPr/>
        <p:txBody>
          <a:bodyPr/>
          <a:lstStyle/>
          <a:p>
            <a:pPr eaLnBrk="1" hangingPunct="1"/>
            <a:r>
              <a:rPr lang="uk-UA" sz="4000" b="1" dirty="0" smtClean="0">
                <a:solidFill>
                  <a:srgbClr val="0070C0"/>
                </a:solidFill>
                <a:latin typeface="Times New Roman" panose="02020603050405020304" pitchFamily="18" charset="0"/>
                <a:cs typeface="Times New Roman" panose="02020603050405020304" pitchFamily="18" charset="0"/>
              </a:rPr>
              <a:t>Система надання послуг з допомогою портальних технологій</a:t>
            </a:r>
            <a:r>
              <a:rPr lang="ru-RU" b="1" dirty="0" smtClean="0">
                <a:solidFill>
                  <a:srgbClr val="0070C0"/>
                </a:solidFill>
                <a:latin typeface="Times New Roman" panose="02020603050405020304" pitchFamily="18" charset="0"/>
                <a:cs typeface="Times New Roman" panose="02020603050405020304" pitchFamily="18" charset="0"/>
              </a:rPr>
              <a:t> </a:t>
            </a:r>
          </a:p>
        </p:txBody>
      </p:sp>
      <p:sp>
        <p:nvSpPr>
          <p:cNvPr id="59420" name="Rectangle 3"/>
          <p:cNvSpPr>
            <a:spLocks noGrp="1" noChangeArrowheads="1"/>
          </p:cNvSpPr>
          <p:nvPr>
            <p:ph type="body" idx="1"/>
          </p:nvPr>
        </p:nvSpPr>
        <p:spPr/>
        <p:txBody>
          <a:bodyPr/>
          <a:lstStyle/>
          <a:p>
            <a:pPr eaLnBrk="1" hangingPunct="1">
              <a:buFontTx/>
              <a:buNone/>
            </a:pPr>
            <a:r>
              <a:rPr lang="uk-UA" dirty="0" smtClean="0"/>
              <a:t> </a:t>
            </a:r>
            <a:endParaRPr lang="ru-RU" dirty="0" smtClean="0"/>
          </a:p>
        </p:txBody>
      </p:sp>
      <p:grpSp>
        <p:nvGrpSpPr>
          <p:cNvPr id="59421" name="Group 4"/>
          <p:cNvGrpSpPr>
            <a:grpSpLocks/>
          </p:cNvGrpSpPr>
          <p:nvPr/>
        </p:nvGrpSpPr>
        <p:grpSpPr bwMode="auto">
          <a:xfrm>
            <a:off x="179388" y="1531938"/>
            <a:ext cx="8713787" cy="5127625"/>
            <a:chOff x="2281" y="-165"/>
            <a:chExt cx="9562" cy="7138"/>
          </a:xfrm>
        </p:grpSpPr>
        <p:sp>
          <p:nvSpPr>
            <p:cNvPr id="59422" name="Rectangle 5"/>
            <p:cNvSpPr>
              <a:spLocks noChangeArrowheads="1"/>
            </p:cNvSpPr>
            <p:nvPr/>
          </p:nvSpPr>
          <p:spPr bwMode="auto">
            <a:xfrm>
              <a:off x="2281" y="565"/>
              <a:ext cx="374" cy="6408"/>
            </a:xfrm>
            <a:prstGeom prst="rect">
              <a:avLst/>
            </a:prstGeom>
            <a:solidFill>
              <a:srgbClr val="C0C0C0">
                <a:alpha val="23921"/>
              </a:srgbClr>
            </a:solidFill>
            <a:ln w="9525">
              <a:noFill/>
              <a:miter lim="800000"/>
              <a:headEnd/>
              <a:tailEnd/>
            </a:ln>
          </p:spPr>
          <p:txBody>
            <a:bodyPr wrap="none" lIns="62179" tIns="31090" rIns="62179" bIns="31090" anchor="ctr"/>
            <a:lstStyle/>
            <a:p>
              <a:pPr algn="ctr"/>
              <a:endParaRPr lang="uk-UA"/>
            </a:p>
          </p:txBody>
        </p:sp>
        <p:sp>
          <p:nvSpPr>
            <p:cNvPr id="59423" name="AutoShape 7"/>
            <p:cNvSpPr>
              <a:spLocks noChangeArrowheads="1"/>
            </p:cNvSpPr>
            <p:nvPr/>
          </p:nvSpPr>
          <p:spPr bwMode="auto">
            <a:xfrm>
              <a:off x="2307" y="-165"/>
              <a:ext cx="8668" cy="475"/>
            </a:xfrm>
            <a:prstGeom prst="roundRect">
              <a:avLst>
                <a:gd name="adj" fmla="val 50000"/>
              </a:avLst>
            </a:prstGeom>
            <a:solidFill>
              <a:srgbClr val="C0C0C0"/>
            </a:solidFill>
            <a:ln w="19050" algn="ctr">
              <a:solidFill>
                <a:srgbClr val="BBE0E3"/>
              </a:solidFill>
              <a:round/>
              <a:headEnd/>
              <a:tailEnd/>
            </a:ln>
          </p:spPr>
          <p:txBody>
            <a:bodyPr lIns="62179" tIns="31090" rIns="62179" bIns="31090" anchor="ctr" anchorCtr="1">
              <a:spAutoFit/>
            </a:bodyPr>
            <a:lstStyle/>
            <a:p>
              <a:r>
                <a:rPr lang="uk-UA" sz="1200" b="1" dirty="0"/>
                <a:t>Надання державних послуг (проектна ситуація)</a:t>
              </a:r>
              <a:endParaRPr lang="uk-UA" dirty="0"/>
            </a:p>
          </p:txBody>
        </p:sp>
        <p:pic>
          <p:nvPicPr>
            <p:cNvPr id="59424" name="Picture 10" descr="C:\Documents and Settings\zzz\Рабочий стол\Регион-Смирнов\Новая папка\pic\admin.jpg"/>
            <p:cNvPicPr>
              <a:picLocks noChangeAspect="1" noChangeArrowheads="1"/>
            </p:cNvPicPr>
            <p:nvPr/>
          </p:nvPicPr>
          <p:blipFill>
            <a:blip r:embed="rId3" cstate="print"/>
            <a:srcRect/>
            <a:stretch>
              <a:fillRect/>
            </a:stretch>
          </p:blipFill>
          <p:spPr bwMode="auto">
            <a:xfrm>
              <a:off x="2814" y="3199"/>
              <a:ext cx="1493" cy="1061"/>
            </a:xfrm>
            <a:prstGeom prst="rect">
              <a:avLst/>
            </a:prstGeom>
            <a:noFill/>
            <a:ln w="9525">
              <a:noFill/>
              <a:miter lim="800000"/>
              <a:headEnd/>
              <a:tailEnd/>
            </a:ln>
          </p:spPr>
        </p:pic>
        <p:pic>
          <p:nvPicPr>
            <p:cNvPr id="59425" name="Picture 48" descr="picture"/>
            <p:cNvPicPr>
              <a:picLocks noChangeAspect="1" noChangeArrowheads="1"/>
            </p:cNvPicPr>
            <p:nvPr/>
          </p:nvPicPr>
          <p:blipFill>
            <a:blip r:embed="rId4" cstate="print"/>
            <a:srcRect/>
            <a:stretch>
              <a:fillRect/>
            </a:stretch>
          </p:blipFill>
          <p:spPr bwMode="auto">
            <a:xfrm>
              <a:off x="2902" y="1207"/>
              <a:ext cx="1363" cy="1010"/>
            </a:xfrm>
            <a:prstGeom prst="rect">
              <a:avLst/>
            </a:prstGeom>
            <a:noFill/>
            <a:ln w="9525">
              <a:noFill/>
              <a:miter lim="800000"/>
              <a:headEnd/>
              <a:tailEnd/>
            </a:ln>
          </p:spPr>
        </p:pic>
        <p:pic>
          <p:nvPicPr>
            <p:cNvPr id="59426" name="Рисунок 45" descr="images-admin MO.jpg"/>
            <p:cNvPicPr>
              <a:picLocks noChangeAspect="1"/>
            </p:cNvPicPr>
            <p:nvPr/>
          </p:nvPicPr>
          <p:blipFill>
            <a:blip r:embed="rId5" cstate="print"/>
            <a:srcRect/>
            <a:stretch>
              <a:fillRect/>
            </a:stretch>
          </p:blipFill>
          <p:spPr bwMode="auto">
            <a:xfrm>
              <a:off x="2840" y="5175"/>
              <a:ext cx="1576" cy="1169"/>
            </a:xfrm>
            <a:prstGeom prst="rect">
              <a:avLst/>
            </a:prstGeom>
            <a:noFill/>
            <a:ln w="9525">
              <a:noFill/>
              <a:miter lim="800000"/>
              <a:headEnd/>
              <a:tailEnd/>
            </a:ln>
          </p:spPr>
        </p:pic>
        <p:sp>
          <p:nvSpPr>
            <p:cNvPr id="59427" name="Text Box 10"/>
            <p:cNvSpPr txBox="1">
              <a:spLocks noChangeArrowheads="1"/>
            </p:cNvSpPr>
            <p:nvPr/>
          </p:nvSpPr>
          <p:spPr bwMode="auto">
            <a:xfrm>
              <a:off x="2281" y="2233"/>
              <a:ext cx="2430" cy="342"/>
            </a:xfrm>
            <a:prstGeom prst="rect">
              <a:avLst/>
            </a:prstGeom>
            <a:noFill/>
            <a:ln w="9525">
              <a:noFill/>
              <a:miter lim="800000"/>
              <a:headEnd/>
              <a:tailEnd/>
            </a:ln>
          </p:spPr>
          <p:txBody>
            <a:bodyPr lIns="62179" tIns="31090" rIns="62179" bIns="31090">
              <a:spAutoFit/>
            </a:bodyPr>
            <a:lstStyle/>
            <a:p>
              <a:pPr algn="ctr"/>
              <a:r>
                <a:rPr lang="uk-UA" sz="1200" b="1"/>
                <a:t>центральні</a:t>
              </a:r>
              <a:endParaRPr lang="uk-UA" sz="1400"/>
            </a:p>
          </p:txBody>
        </p:sp>
        <p:sp>
          <p:nvSpPr>
            <p:cNvPr id="59428" name="Text Box 11"/>
            <p:cNvSpPr txBox="1">
              <a:spLocks noChangeArrowheads="1"/>
            </p:cNvSpPr>
            <p:nvPr/>
          </p:nvSpPr>
          <p:spPr bwMode="auto">
            <a:xfrm>
              <a:off x="2459" y="4253"/>
              <a:ext cx="2315" cy="342"/>
            </a:xfrm>
            <a:prstGeom prst="rect">
              <a:avLst/>
            </a:prstGeom>
            <a:noFill/>
            <a:ln w="9525">
              <a:noFill/>
              <a:miter lim="800000"/>
              <a:headEnd/>
              <a:tailEnd/>
            </a:ln>
          </p:spPr>
          <p:txBody>
            <a:bodyPr lIns="62179" tIns="31090" rIns="62179" bIns="31090">
              <a:spAutoFit/>
            </a:bodyPr>
            <a:lstStyle/>
            <a:p>
              <a:pPr algn="ctr"/>
              <a:r>
                <a:rPr lang="uk-UA" sz="1200" b="1"/>
                <a:t>регіональні</a:t>
              </a:r>
              <a:endParaRPr lang="uk-UA" sz="1400"/>
            </a:p>
          </p:txBody>
        </p:sp>
        <p:sp>
          <p:nvSpPr>
            <p:cNvPr id="59429" name="Text Box 12"/>
            <p:cNvSpPr txBox="1">
              <a:spLocks noChangeArrowheads="1"/>
            </p:cNvSpPr>
            <p:nvPr/>
          </p:nvSpPr>
          <p:spPr bwMode="auto">
            <a:xfrm>
              <a:off x="2459" y="6272"/>
              <a:ext cx="2519" cy="343"/>
            </a:xfrm>
            <a:prstGeom prst="rect">
              <a:avLst/>
            </a:prstGeom>
            <a:noFill/>
            <a:ln w="9525">
              <a:noFill/>
              <a:miter lim="800000"/>
              <a:headEnd/>
              <a:tailEnd/>
            </a:ln>
          </p:spPr>
          <p:txBody>
            <a:bodyPr lIns="62179" tIns="31090" rIns="62179" bIns="31090">
              <a:spAutoFit/>
            </a:bodyPr>
            <a:lstStyle/>
            <a:p>
              <a:pPr algn="ctr"/>
              <a:r>
                <a:rPr lang="uk-UA" sz="1200" b="1"/>
                <a:t>місцеві</a:t>
              </a:r>
              <a:endParaRPr lang="uk-UA" sz="1400"/>
            </a:p>
          </p:txBody>
        </p:sp>
        <p:sp>
          <p:nvSpPr>
            <p:cNvPr id="59430" name="Text Box 13"/>
            <p:cNvSpPr txBox="1">
              <a:spLocks noChangeArrowheads="1"/>
            </p:cNvSpPr>
            <p:nvPr/>
          </p:nvSpPr>
          <p:spPr bwMode="auto">
            <a:xfrm>
              <a:off x="5483" y="650"/>
              <a:ext cx="390" cy="279"/>
            </a:xfrm>
            <a:prstGeom prst="rect">
              <a:avLst/>
            </a:prstGeom>
            <a:noFill/>
            <a:ln w="9525">
              <a:noFill/>
              <a:miter lim="800000"/>
              <a:headEnd/>
              <a:tailEnd/>
            </a:ln>
          </p:spPr>
          <p:txBody>
            <a:bodyPr wrap="none" lIns="62179" tIns="31090" rIns="62179" bIns="31090">
              <a:spAutoFit/>
            </a:bodyPr>
            <a:lstStyle/>
            <a:p>
              <a:r>
                <a:rPr lang="uk-UA" sz="900" b="1">
                  <a:latin typeface="Trebuchet MS" pitchFamily="34" charset="0"/>
                </a:rPr>
                <a:t>ОДВ</a:t>
              </a:r>
              <a:endParaRPr lang="uk-UA" sz="1400"/>
            </a:p>
          </p:txBody>
        </p:sp>
        <p:sp>
          <p:nvSpPr>
            <p:cNvPr id="59431" name="Line 14"/>
            <p:cNvSpPr>
              <a:spLocks noChangeShapeType="1"/>
            </p:cNvSpPr>
            <p:nvPr/>
          </p:nvSpPr>
          <p:spPr bwMode="auto">
            <a:xfrm>
              <a:off x="2281" y="2936"/>
              <a:ext cx="5160" cy="1"/>
            </a:xfrm>
            <a:prstGeom prst="line">
              <a:avLst/>
            </a:prstGeom>
            <a:noFill/>
            <a:ln w="25400">
              <a:solidFill>
                <a:srgbClr val="990000"/>
              </a:solidFill>
              <a:round/>
              <a:headEnd/>
              <a:tailEnd/>
            </a:ln>
          </p:spPr>
          <p:txBody>
            <a:bodyPr/>
            <a:lstStyle/>
            <a:p>
              <a:endParaRPr lang="uk-UA"/>
            </a:p>
          </p:txBody>
        </p:sp>
        <p:sp>
          <p:nvSpPr>
            <p:cNvPr id="59432" name="Line 15"/>
            <p:cNvSpPr>
              <a:spLocks noChangeShapeType="1"/>
            </p:cNvSpPr>
            <p:nvPr/>
          </p:nvSpPr>
          <p:spPr bwMode="auto">
            <a:xfrm>
              <a:off x="2281" y="4867"/>
              <a:ext cx="5160" cy="1"/>
            </a:xfrm>
            <a:prstGeom prst="line">
              <a:avLst/>
            </a:prstGeom>
            <a:noFill/>
            <a:ln w="25400">
              <a:solidFill>
                <a:srgbClr val="990000"/>
              </a:solidFill>
              <a:round/>
              <a:headEnd/>
              <a:tailEnd/>
            </a:ln>
          </p:spPr>
          <p:txBody>
            <a:bodyPr/>
            <a:lstStyle/>
            <a:p>
              <a:endParaRPr lang="uk-UA"/>
            </a:p>
          </p:txBody>
        </p:sp>
        <p:sp>
          <p:nvSpPr>
            <p:cNvPr id="59433" name="Text Box 23"/>
            <p:cNvSpPr txBox="1">
              <a:spLocks noChangeArrowheads="1"/>
            </p:cNvSpPr>
            <p:nvPr/>
          </p:nvSpPr>
          <p:spPr bwMode="gray">
            <a:xfrm>
              <a:off x="8475" y="3411"/>
              <a:ext cx="722" cy="384"/>
            </a:xfrm>
            <a:prstGeom prst="rect">
              <a:avLst/>
            </a:prstGeom>
            <a:noFill/>
            <a:ln w="9525">
              <a:noFill/>
              <a:miter lim="800000"/>
              <a:headEnd/>
              <a:tailEnd/>
            </a:ln>
          </p:spPr>
          <p:txBody>
            <a:bodyPr lIns="62179" tIns="31090" rIns="62179" bIns="31090">
              <a:spAutoFit/>
            </a:bodyPr>
            <a:lstStyle/>
            <a:p>
              <a:endParaRPr lang="uk-UA" sz="1400"/>
            </a:p>
          </p:txBody>
        </p:sp>
        <p:graphicFrame>
          <p:nvGraphicFramePr>
            <p:cNvPr id="59410" name="Object 55"/>
            <p:cNvGraphicFramePr>
              <a:graphicFrameLocks noChangeAspect="1"/>
            </p:cNvGraphicFramePr>
            <p:nvPr/>
          </p:nvGraphicFramePr>
          <p:xfrm>
            <a:off x="8507" y="5658"/>
            <a:ext cx="453" cy="585"/>
          </p:xfrm>
          <a:graphic>
            <a:graphicData uri="http://schemas.openxmlformats.org/presentationml/2006/ole">
              <mc:AlternateContent xmlns:mc="http://schemas.openxmlformats.org/markup-compatibility/2006">
                <mc:Choice xmlns:v="urn:schemas-microsoft-com:vml" Requires="v">
                  <p:oleObj spid="_x0000_s59472" r:id="rId6" imgW="368758" imgH="477437" progId="Visio.Drawing.11">
                    <p:embed/>
                  </p:oleObj>
                </mc:Choice>
                <mc:Fallback>
                  <p:oleObj r:id="rId6" imgW="368758" imgH="477437" progId="Visio.Drawing.11">
                    <p:embed/>
                    <p:pic>
                      <p:nvPicPr>
                        <p:cNvPr id="0" name="Object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7" y="5658"/>
                          <a:ext cx="453" cy="585"/>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9411" name="Object 19"/>
            <p:cNvGraphicFramePr>
              <a:graphicFrameLocks noChangeAspect="1"/>
            </p:cNvGraphicFramePr>
            <p:nvPr/>
          </p:nvGraphicFramePr>
          <p:xfrm>
            <a:off x="8597" y="3549"/>
            <a:ext cx="453" cy="586"/>
          </p:xfrm>
          <a:graphic>
            <a:graphicData uri="http://schemas.openxmlformats.org/presentationml/2006/ole">
              <mc:AlternateContent xmlns:mc="http://schemas.openxmlformats.org/markup-compatibility/2006">
                <mc:Choice xmlns:v="urn:schemas-microsoft-com:vml" Requires="v">
                  <p:oleObj spid="_x0000_s59473" r:id="rId8" imgW="368758" imgH="477437" progId="Visio.Drawing.11">
                    <p:embed/>
                  </p:oleObj>
                </mc:Choice>
                <mc:Fallback>
                  <p:oleObj r:id="rId8" imgW="368758" imgH="477437" progId="Visio.Drawing.11">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7" y="3549"/>
                          <a:ext cx="453" cy="586"/>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9412" name="Object 20"/>
            <p:cNvGraphicFramePr>
              <a:graphicFrameLocks noChangeAspect="1"/>
            </p:cNvGraphicFramePr>
            <p:nvPr/>
          </p:nvGraphicFramePr>
          <p:xfrm>
            <a:off x="8507" y="1531"/>
            <a:ext cx="453" cy="585"/>
          </p:xfrm>
          <a:graphic>
            <a:graphicData uri="http://schemas.openxmlformats.org/presentationml/2006/ole">
              <mc:AlternateContent xmlns:mc="http://schemas.openxmlformats.org/markup-compatibility/2006">
                <mc:Choice xmlns:v="urn:schemas-microsoft-com:vml" Requires="v">
                  <p:oleObj spid="_x0000_s59474" r:id="rId9" imgW="368758" imgH="477437" progId="Visio.Drawing.11">
                    <p:embed/>
                  </p:oleObj>
                </mc:Choice>
                <mc:Fallback>
                  <p:oleObj r:id="rId9" imgW="368758" imgH="477437" progId="Visio.Drawing.11">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7" y="1531"/>
                          <a:ext cx="453" cy="585"/>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59434" name="Oval 32"/>
            <p:cNvSpPr>
              <a:spLocks noChangeArrowheads="1"/>
            </p:cNvSpPr>
            <p:nvPr/>
          </p:nvSpPr>
          <p:spPr bwMode="auto">
            <a:xfrm>
              <a:off x="7036" y="1197"/>
              <a:ext cx="3106" cy="5112"/>
            </a:xfrm>
            <a:prstGeom prst="ellipse">
              <a:avLst/>
            </a:prstGeom>
            <a:gradFill rotWithShape="1">
              <a:gsLst>
                <a:gs pos="0">
                  <a:srgbClr val="BBE0E3"/>
                </a:gs>
                <a:gs pos="100000">
                  <a:srgbClr val="FFFFFF"/>
                </a:gs>
              </a:gsLst>
              <a:path path="shape">
                <a:fillToRect l="50000" t="50000" r="50000" b="50000"/>
              </a:path>
            </a:gradFill>
            <a:ln w="3175">
              <a:solidFill>
                <a:srgbClr val="72BFC5"/>
              </a:solidFill>
              <a:round/>
              <a:headEnd/>
              <a:tailEnd/>
            </a:ln>
          </p:spPr>
          <p:txBody>
            <a:bodyPr anchor="ctr"/>
            <a:lstStyle/>
            <a:p>
              <a:pPr algn="ctr"/>
              <a:endParaRPr lang="uk-UA"/>
            </a:p>
          </p:txBody>
        </p:sp>
        <p:sp>
          <p:nvSpPr>
            <p:cNvPr id="59435" name="Text Box 25"/>
            <p:cNvSpPr txBox="1">
              <a:spLocks noChangeArrowheads="1"/>
            </p:cNvSpPr>
            <p:nvPr/>
          </p:nvSpPr>
          <p:spPr bwMode="auto">
            <a:xfrm>
              <a:off x="7243" y="3038"/>
              <a:ext cx="2692" cy="1226"/>
            </a:xfrm>
            <a:prstGeom prst="rect">
              <a:avLst/>
            </a:prstGeom>
            <a:noFill/>
            <a:ln w="9525">
              <a:noFill/>
              <a:miter lim="800000"/>
              <a:headEnd/>
              <a:tailEnd/>
            </a:ln>
          </p:spPr>
          <p:txBody>
            <a:bodyPr lIns="62179" tIns="31090" rIns="62179" bIns="31090"/>
            <a:lstStyle/>
            <a:p>
              <a:pPr algn="ctr"/>
              <a:r>
                <a:rPr lang="uk-UA" sz="1200" b="1"/>
                <a:t>Єдиний простір надання державних послуг</a:t>
              </a:r>
              <a:endParaRPr lang="uk-UA" sz="1400"/>
            </a:p>
          </p:txBody>
        </p:sp>
        <p:graphicFrame>
          <p:nvGraphicFramePr>
            <p:cNvPr id="59415" name="Object 23"/>
            <p:cNvGraphicFramePr>
              <a:graphicFrameLocks noChangeAspect="1"/>
            </p:cNvGraphicFramePr>
            <p:nvPr/>
          </p:nvGraphicFramePr>
          <p:xfrm>
            <a:off x="10713" y="2566"/>
            <a:ext cx="665" cy="859"/>
          </p:xfrm>
          <a:graphic>
            <a:graphicData uri="http://schemas.openxmlformats.org/presentationml/2006/ole">
              <mc:AlternateContent xmlns:mc="http://schemas.openxmlformats.org/markup-compatibility/2006">
                <mc:Choice xmlns:v="urn:schemas-microsoft-com:vml" Requires="v">
                  <p:oleObj spid="_x0000_s59475" r:id="rId10" imgW="368758" imgH="477437" progId="Visio.Drawing.11">
                    <p:embed/>
                  </p:oleObj>
                </mc:Choice>
                <mc:Fallback>
                  <p:oleObj r:id="rId10" imgW="368758" imgH="477437" progId="Visio.Drawing.11">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3" y="2566"/>
                          <a:ext cx="665" cy="859"/>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9416" name="Object 24"/>
            <p:cNvGraphicFramePr>
              <a:graphicFrameLocks noChangeAspect="1"/>
            </p:cNvGraphicFramePr>
            <p:nvPr/>
          </p:nvGraphicFramePr>
          <p:xfrm>
            <a:off x="10916" y="2825"/>
            <a:ext cx="663" cy="858"/>
          </p:xfrm>
          <a:graphic>
            <a:graphicData uri="http://schemas.openxmlformats.org/presentationml/2006/ole">
              <mc:AlternateContent xmlns:mc="http://schemas.openxmlformats.org/markup-compatibility/2006">
                <mc:Choice xmlns:v="urn:schemas-microsoft-com:vml" Requires="v">
                  <p:oleObj spid="_x0000_s59476" r:id="rId11" imgW="368758" imgH="477437" progId="Visio.Drawing.11">
                    <p:embed/>
                  </p:oleObj>
                </mc:Choice>
                <mc:Fallback>
                  <p:oleObj r:id="rId11" imgW="368758" imgH="477437" progId="Visio.Drawing.11">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16" y="2825"/>
                          <a:ext cx="663" cy="858"/>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59417" name="Object 25"/>
            <p:cNvGraphicFramePr>
              <a:graphicFrameLocks noChangeAspect="1"/>
            </p:cNvGraphicFramePr>
            <p:nvPr/>
          </p:nvGraphicFramePr>
          <p:xfrm>
            <a:off x="11178" y="3083"/>
            <a:ext cx="665" cy="859"/>
          </p:xfrm>
          <a:graphic>
            <a:graphicData uri="http://schemas.openxmlformats.org/presentationml/2006/ole">
              <mc:AlternateContent xmlns:mc="http://schemas.openxmlformats.org/markup-compatibility/2006">
                <mc:Choice xmlns:v="urn:schemas-microsoft-com:vml" Requires="v">
                  <p:oleObj spid="_x0000_s59477" r:id="rId12" imgW="368758" imgH="477437" progId="Visio.Drawing.11">
                    <p:embed/>
                  </p:oleObj>
                </mc:Choice>
                <mc:Fallback>
                  <p:oleObj r:id="rId12" imgW="368758" imgH="477437" progId="Visio.Drawing.11">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8" y="3083"/>
                          <a:ext cx="665" cy="859"/>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59436" name="AutoShape 25"/>
            <p:cNvSpPr>
              <a:spLocks noChangeArrowheads="1"/>
            </p:cNvSpPr>
            <p:nvPr/>
          </p:nvSpPr>
          <p:spPr bwMode="auto">
            <a:xfrm>
              <a:off x="9935" y="3242"/>
              <a:ext cx="830" cy="614"/>
            </a:xfrm>
            <a:prstGeom prst="leftRightArrow">
              <a:avLst>
                <a:gd name="adj1" fmla="val 50000"/>
                <a:gd name="adj2" fmla="val 27036"/>
              </a:avLst>
            </a:prstGeom>
            <a:solidFill>
              <a:srgbClr val="C0C0C0"/>
            </a:solidFill>
            <a:ln w="9525">
              <a:solidFill>
                <a:srgbClr val="000000"/>
              </a:solidFill>
              <a:miter lim="800000"/>
              <a:headEnd/>
              <a:tailEnd/>
            </a:ln>
          </p:spPr>
          <p:txBody>
            <a:bodyPr/>
            <a:lstStyle/>
            <a:p>
              <a:endParaRPr lang="uk-UA"/>
            </a:p>
          </p:txBody>
        </p:sp>
        <p:pic>
          <p:nvPicPr>
            <p:cNvPr id="59437" name="Группа 184"/>
            <p:cNvPicPr>
              <a:picLocks noChangeArrowheads="1"/>
            </p:cNvPicPr>
            <p:nvPr/>
          </p:nvPicPr>
          <p:blipFill>
            <a:blip r:embed="rId13" cstate="print">
              <a:grayscl/>
            </a:blip>
            <a:srcRect/>
            <a:stretch>
              <a:fillRect/>
            </a:stretch>
          </p:blipFill>
          <p:spPr bwMode="auto">
            <a:xfrm>
              <a:off x="3101" y="1402"/>
              <a:ext cx="4142" cy="4907"/>
            </a:xfrm>
            <a:prstGeom prst="rect">
              <a:avLst/>
            </a:prstGeom>
            <a:noFill/>
            <a:ln w="9525">
              <a:noFill/>
              <a:miter lim="800000"/>
              <a:headEnd/>
              <a:tailEnd/>
            </a:ln>
          </p:spPr>
        </p:pic>
        <p:pic>
          <p:nvPicPr>
            <p:cNvPr id="59438" name="Picture 27"/>
            <p:cNvPicPr>
              <a:picLocks noChangeAspect="1" noChangeArrowheads="1"/>
            </p:cNvPicPr>
            <p:nvPr/>
          </p:nvPicPr>
          <p:blipFill>
            <a:blip r:embed="rId14" cstate="print"/>
            <a:srcRect/>
            <a:stretch>
              <a:fillRect/>
            </a:stretch>
          </p:blipFill>
          <p:spPr bwMode="auto">
            <a:xfrm>
              <a:off x="3516" y="1197"/>
              <a:ext cx="414" cy="27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21CD11-CABF-421C-BD24-A445EFD7D078}" type="slidenum">
              <a:rPr lang="ru-RU" sz="1400" smtClean="0">
                <a:solidFill>
                  <a:schemeClr val="tx1"/>
                </a:solidFill>
                <a:latin typeface="Arial" charset="0"/>
                <a:cs typeface="Arial" charset="0"/>
              </a:rPr>
              <a:pPr fontAlgn="base">
                <a:spcBef>
                  <a:spcPct val="0"/>
                </a:spcBef>
                <a:spcAft>
                  <a:spcPct val="0"/>
                </a:spcAft>
              </a:pPr>
              <a:t>15</a:t>
            </a:fld>
            <a:endParaRPr lang="ru-RU" sz="1400" smtClean="0">
              <a:solidFill>
                <a:schemeClr val="tx1"/>
              </a:solidFill>
              <a:latin typeface="Arial" charset="0"/>
              <a:cs typeface="Arial" charset="0"/>
            </a:endParaRPr>
          </a:p>
        </p:txBody>
      </p:sp>
      <p:sp>
        <p:nvSpPr>
          <p:cNvPr id="61442" name="Rectangle 2"/>
          <p:cNvSpPr>
            <a:spLocks noGrp="1" noChangeArrowheads="1"/>
          </p:cNvSpPr>
          <p:nvPr>
            <p:ph type="title"/>
          </p:nvPr>
        </p:nvSpPr>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Види електронної взаємодії</a:t>
            </a:r>
            <a:r>
              <a:rPr lang="ru-RU" sz="4800" dirty="0" smtClean="0">
                <a:solidFill>
                  <a:srgbClr val="0070C0"/>
                </a:solidFill>
                <a:latin typeface="Times New Roman" panose="02020603050405020304" pitchFamily="18" charset="0"/>
                <a:cs typeface="Times New Roman" panose="02020603050405020304" pitchFamily="18" charset="0"/>
              </a:rPr>
              <a:t> </a:t>
            </a:r>
          </a:p>
        </p:txBody>
      </p:sp>
      <p:sp>
        <p:nvSpPr>
          <p:cNvPr id="61443" name="Rectangle 3"/>
          <p:cNvSpPr>
            <a:spLocks noGrp="1" noChangeArrowheads="1"/>
          </p:cNvSpPr>
          <p:nvPr>
            <p:ph type="body" idx="1"/>
          </p:nvPr>
        </p:nvSpPr>
        <p:spPr/>
        <p:txBody>
          <a:bodyPr/>
          <a:lstStyle/>
          <a:p>
            <a:pPr eaLnBrk="1" hangingPunct="1">
              <a:lnSpc>
                <a:spcPct val="90000"/>
              </a:lnSpc>
            </a:pPr>
            <a:r>
              <a:rPr lang="uk-UA" sz="2800" b="1" dirty="0" smtClean="0">
                <a:latin typeface="Times New Roman" panose="02020603050405020304" pitchFamily="18" charset="0"/>
                <a:cs typeface="Times New Roman" panose="02020603050405020304" pitchFamily="18" charset="0"/>
              </a:rPr>
              <a:t>інформування </a:t>
            </a:r>
            <a:r>
              <a:rPr lang="uk-UA" sz="2800" dirty="0" smtClean="0">
                <a:latin typeface="Times New Roman" panose="02020603050405020304" pitchFamily="18" charset="0"/>
                <a:cs typeface="Times New Roman" panose="02020603050405020304" pitchFamily="18" charset="0"/>
              </a:rPr>
              <a:t>(надання безпосередньо інформації про державні послуги)</a:t>
            </a:r>
          </a:p>
          <a:p>
            <a:pPr eaLnBrk="1" hangingPunct="1">
              <a:lnSpc>
                <a:spcPct val="90000"/>
              </a:lnSpc>
            </a:pPr>
            <a:r>
              <a:rPr lang="uk-UA" sz="2800" b="1" dirty="0" smtClean="0">
                <a:latin typeface="Times New Roman" panose="02020603050405020304" pitchFamily="18" charset="0"/>
                <a:cs typeface="Times New Roman" panose="02020603050405020304" pitchFamily="18" charset="0"/>
              </a:rPr>
              <a:t>одностороння взаємодія</a:t>
            </a:r>
            <a:r>
              <a:rPr lang="uk-UA" sz="2800" dirty="0" smtClean="0">
                <a:latin typeface="Times New Roman" panose="02020603050405020304" pitchFamily="18" charset="0"/>
                <a:cs typeface="Times New Roman" panose="02020603050405020304" pitchFamily="18" charset="0"/>
              </a:rPr>
              <a:t> (забезпечення можливості користувачам отримати електронну форму документа)</a:t>
            </a:r>
          </a:p>
          <a:p>
            <a:pPr eaLnBrk="1" hangingPunct="1">
              <a:lnSpc>
                <a:spcPct val="90000"/>
              </a:lnSpc>
            </a:pPr>
            <a:r>
              <a:rPr lang="uk-UA" sz="2800" b="1" dirty="0" smtClean="0">
                <a:latin typeface="Times New Roman" panose="02020603050405020304" pitchFamily="18" charset="0"/>
                <a:cs typeface="Times New Roman" panose="02020603050405020304" pitchFamily="18" charset="0"/>
              </a:rPr>
              <a:t>двостороння взаємодія</a:t>
            </a:r>
            <a:r>
              <a:rPr lang="uk-UA" sz="2800" dirty="0" smtClean="0">
                <a:latin typeface="Times New Roman" panose="02020603050405020304" pitchFamily="18" charset="0"/>
                <a:cs typeface="Times New Roman" panose="02020603050405020304" pitchFamily="18" charset="0"/>
              </a:rPr>
              <a:t> (забезпечення можливості оброблення електронного документа, включаючи ідентифікацію)</a:t>
            </a:r>
          </a:p>
          <a:p>
            <a:pPr eaLnBrk="1" hangingPunct="1">
              <a:lnSpc>
                <a:spcPct val="90000"/>
              </a:lnSpc>
            </a:pPr>
            <a:r>
              <a:rPr lang="uk-UA" sz="2800" b="1" dirty="0" smtClean="0">
                <a:latin typeface="Times New Roman" panose="02020603050405020304" pitchFamily="18" charset="0"/>
                <a:cs typeface="Times New Roman" panose="02020603050405020304" pitchFamily="18" charset="0"/>
              </a:rPr>
              <a:t>проведення транзакцій</a:t>
            </a:r>
            <a:r>
              <a:rPr lang="uk-UA" sz="2800" dirty="0" smtClean="0">
                <a:latin typeface="Times New Roman" panose="02020603050405020304" pitchFamily="18" charset="0"/>
                <a:cs typeface="Times New Roman" panose="02020603050405020304" pitchFamily="18" charset="0"/>
              </a:rPr>
              <a:t> (електронна реалізація можливостей прийняття рішень)</a:t>
            </a:r>
            <a:r>
              <a:rPr lang="ru-RU" sz="2800"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a:lstStyle/>
          <a:p>
            <a:pPr>
              <a:defRPr/>
            </a:pPr>
            <a:fld id="{04EDD41A-0AB4-438D-AD13-E50CFF1B1447}" type="slidenum">
              <a:rPr lang="ru-RU" smtClean="0"/>
              <a:pPr>
                <a:defRPr/>
              </a:pPr>
              <a:t>16</a:t>
            </a:fld>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3"/>
            <a:ext cx="8928992" cy="6552728"/>
          </a:xfrm>
          <a:prstGeom prst="rect">
            <a:avLst/>
          </a:prstGeom>
          <a:ln w="19050">
            <a:solidFill>
              <a:schemeClr val="tx2">
                <a:lumMod val="60000"/>
                <a:lumOff val="40000"/>
              </a:schemeClr>
            </a:solidFill>
          </a:ln>
        </p:spPr>
      </p:pic>
    </p:spTree>
    <p:extLst>
      <p:ext uri="{BB962C8B-B14F-4D97-AF65-F5344CB8AC3E}">
        <p14:creationId xmlns:p14="http://schemas.microsoft.com/office/powerpoint/2010/main" val="1734518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3"/>
          <p:cNvPicPr>
            <a:picLocks noChangeAspect="1" noChangeArrowheads="1"/>
          </p:cNvPicPr>
          <p:nvPr/>
        </p:nvPicPr>
        <p:blipFill>
          <a:blip r:embed="rId3" cstate="print"/>
          <a:srcRect/>
          <a:stretch>
            <a:fillRect/>
          </a:stretch>
        </p:blipFill>
        <p:spPr bwMode="auto">
          <a:xfrm>
            <a:off x="285750" y="285750"/>
            <a:ext cx="8643938" cy="6357938"/>
          </a:xfrm>
          <a:prstGeom prst="rect">
            <a:avLst/>
          </a:prstGeom>
          <a:noFill/>
          <a:ln w="9525">
            <a:noFill/>
            <a:miter lim="800000"/>
            <a:headEnd/>
            <a:tailEnd/>
          </a:ln>
        </p:spPr>
      </p:pic>
      <p:sp>
        <p:nvSpPr>
          <p:cNvPr id="160" name="Left Arrow 159"/>
          <p:cNvSpPr/>
          <p:nvPr/>
        </p:nvSpPr>
        <p:spPr>
          <a:xfrm>
            <a:off x="5000625" y="1428750"/>
            <a:ext cx="3643313" cy="928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1600" dirty="0"/>
              <a:t>Зв'язки  з  сайтами Президенту, Верховної ради та  Уряду України</a:t>
            </a:r>
            <a:endParaRPr lang="en-US" sz="1600" dirty="0"/>
          </a:p>
        </p:txBody>
      </p:sp>
      <p:sp>
        <p:nvSpPr>
          <p:cNvPr id="161" name="Left Arrow 160"/>
          <p:cNvSpPr/>
          <p:nvPr/>
        </p:nvSpPr>
        <p:spPr>
          <a:xfrm>
            <a:off x="5072063" y="2286000"/>
            <a:ext cx="3643312" cy="1643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err="1"/>
              <a:t>Зв</a:t>
            </a:r>
            <a:r>
              <a:rPr lang="en-US" dirty="0"/>
              <a:t>’</a:t>
            </a:r>
            <a:r>
              <a:rPr lang="uk-UA" dirty="0" err="1"/>
              <a:t>язки</a:t>
            </a:r>
            <a:r>
              <a:rPr lang="uk-UA" dirty="0"/>
              <a:t> з сайтами судової влади, національної безпеки та ЦВК</a:t>
            </a:r>
            <a:r>
              <a:rPr lang="en-US" dirty="0"/>
              <a:t> </a:t>
            </a:r>
          </a:p>
        </p:txBody>
      </p:sp>
      <p:sp>
        <p:nvSpPr>
          <p:cNvPr id="162" name="Left Arrow 161"/>
          <p:cNvSpPr/>
          <p:nvPr/>
        </p:nvSpPr>
        <p:spPr>
          <a:xfrm>
            <a:off x="4857750" y="4572000"/>
            <a:ext cx="3643313" cy="928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err="1"/>
              <a:t>Зв</a:t>
            </a:r>
            <a:r>
              <a:rPr lang="en-US" dirty="0"/>
              <a:t>’</a:t>
            </a:r>
            <a:r>
              <a:rPr lang="uk-UA" dirty="0" err="1"/>
              <a:t>язки</a:t>
            </a:r>
            <a:r>
              <a:rPr lang="uk-UA" dirty="0"/>
              <a:t> з сайтами в регіонах України</a:t>
            </a:r>
            <a:endParaRPr lang="en-US" dirty="0"/>
          </a:p>
        </p:txBody>
      </p:sp>
      <p:sp>
        <p:nvSpPr>
          <p:cNvPr id="163" name="Rectangle 162"/>
          <p:cNvSpPr/>
          <p:nvPr/>
        </p:nvSpPr>
        <p:spPr>
          <a:xfrm>
            <a:off x="4786313" y="428625"/>
            <a:ext cx="4071937" cy="914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b="1" dirty="0">
                <a:solidFill>
                  <a:srgbClr val="0070C0"/>
                </a:solidFill>
                <a:latin typeface="Times New Roman" panose="02020603050405020304" pitchFamily="18" charset="0"/>
                <a:cs typeface="Times New Roman" panose="02020603050405020304" pitchFamily="18" charset="0"/>
              </a:rPr>
              <a:t>Урядовий портал України</a:t>
            </a:r>
            <a:r>
              <a:rPr lang="en-US" sz="2400" b="1" dirty="0">
                <a:solidFill>
                  <a:srgbClr val="0070C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85720" y="214290"/>
            <a:ext cx="8686800" cy="6330315"/>
          </a:xfrm>
          <a:prstGeom prst="rect">
            <a:avLst/>
          </a:prstGeom>
          <a:ln>
            <a:noFill/>
          </a:ln>
          <a:effectLst>
            <a:softEdge rad="112500"/>
          </a:effectLst>
        </p:spPr>
      </p:pic>
      <p:sp>
        <p:nvSpPr>
          <p:cNvPr id="3" name="Left Arrow 2"/>
          <p:cNvSpPr/>
          <p:nvPr/>
        </p:nvSpPr>
        <p:spPr>
          <a:xfrm>
            <a:off x="6143625" y="2500313"/>
            <a:ext cx="1571625"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t>За номером</a:t>
            </a:r>
            <a:endParaRPr lang="en-US" dirty="0"/>
          </a:p>
        </p:txBody>
      </p:sp>
      <p:sp>
        <p:nvSpPr>
          <p:cNvPr id="4" name="Left Arrow 3"/>
          <p:cNvSpPr/>
          <p:nvPr/>
        </p:nvSpPr>
        <p:spPr>
          <a:xfrm>
            <a:off x="6143625" y="2857500"/>
            <a:ext cx="1571625"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t>За автором</a:t>
            </a:r>
            <a:endParaRPr lang="en-US" dirty="0"/>
          </a:p>
        </p:txBody>
      </p:sp>
      <p:sp>
        <p:nvSpPr>
          <p:cNvPr id="5" name="Left Arrow 4"/>
          <p:cNvSpPr/>
          <p:nvPr/>
        </p:nvSpPr>
        <p:spPr>
          <a:xfrm>
            <a:off x="6215063" y="3286125"/>
            <a:ext cx="2143125"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t>За комітетом</a:t>
            </a:r>
            <a:endParaRPr lang="en-US" dirty="0"/>
          </a:p>
        </p:txBody>
      </p:sp>
      <p:sp>
        <p:nvSpPr>
          <p:cNvPr id="6" name="Left Arrow 5"/>
          <p:cNvSpPr/>
          <p:nvPr/>
        </p:nvSpPr>
        <p:spPr>
          <a:xfrm>
            <a:off x="5715000" y="3571875"/>
            <a:ext cx="3000375" cy="857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t>Тексти законопроектів</a:t>
            </a:r>
            <a:endParaRPr lang="en-US" dirty="0"/>
          </a:p>
        </p:txBody>
      </p:sp>
      <p:sp>
        <p:nvSpPr>
          <p:cNvPr id="7" name="Left Arrow 6"/>
          <p:cNvSpPr/>
          <p:nvPr/>
        </p:nvSpPr>
        <p:spPr>
          <a:xfrm>
            <a:off x="5786438" y="4357688"/>
            <a:ext cx="3357562" cy="1000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1600" dirty="0"/>
              <a:t>Документи, </a:t>
            </a:r>
            <a:r>
              <a:rPr lang="uk-UA" sz="1600" dirty="0" err="1"/>
              <a:t>пов</a:t>
            </a:r>
            <a:r>
              <a:rPr lang="en-US" sz="1600" dirty="0"/>
              <a:t>’</a:t>
            </a:r>
            <a:r>
              <a:rPr lang="uk-UA" sz="1600" dirty="0" err="1"/>
              <a:t>язані</a:t>
            </a:r>
            <a:r>
              <a:rPr lang="uk-UA" sz="1600" dirty="0"/>
              <a:t> із роботою над законопроектом</a:t>
            </a:r>
            <a:endParaRPr lang="en-US" sz="1600" dirty="0"/>
          </a:p>
        </p:txBody>
      </p:sp>
      <p:sp>
        <p:nvSpPr>
          <p:cNvPr id="8" name="Left Arrow 7"/>
          <p:cNvSpPr/>
          <p:nvPr/>
        </p:nvSpPr>
        <p:spPr>
          <a:xfrm>
            <a:off x="6715125" y="5143500"/>
            <a:ext cx="1928813" cy="857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1600" dirty="0"/>
              <a:t>Результати голосування</a:t>
            </a:r>
            <a:endParaRPr lang="en-US" sz="1600" dirty="0"/>
          </a:p>
        </p:txBody>
      </p:sp>
      <p:sp>
        <p:nvSpPr>
          <p:cNvPr id="10" name="Right Arrow 9"/>
          <p:cNvSpPr/>
          <p:nvPr/>
        </p:nvSpPr>
        <p:spPr>
          <a:xfrm>
            <a:off x="714375" y="5500688"/>
            <a:ext cx="2120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t>Хронологія</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5A3EDB7-8997-4467-9E0E-204E0A477D72}" type="slidenum">
              <a:rPr lang="ru-RU" smtClean="0"/>
              <a:pPr>
                <a:defRPr/>
              </a:pPr>
              <a:t>19</a:t>
            </a:fld>
            <a:endParaRPr lang="ru-RU"/>
          </a:p>
        </p:txBody>
      </p:sp>
      <p:pic>
        <p:nvPicPr>
          <p:cNvPr id="71682" name="Picture 2"/>
          <p:cNvPicPr>
            <a:picLocks noChangeAspect="1" noChangeArrowheads="1"/>
          </p:cNvPicPr>
          <p:nvPr/>
        </p:nvPicPr>
        <p:blipFill rotWithShape="1">
          <a:blip r:embed="rId2" cstate="print"/>
          <a:srcRect l="3352" t="5250" r="6916" b="8966"/>
          <a:stretch/>
        </p:blipFill>
        <p:spPr bwMode="auto">
          <a:xfrm>
            <a:off x="323528" y="116632"/>
            <a:ext cx="8568952"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a:defRPr/>
            </a:pPr>
            <a:fld id="{1531F1B1-C07C-4777-9E3A-CA2499919F89}" type="slidenum">
              <a:rPr lang="ru-RU" smtClean="0"/>
              <a:pPr>
                <a:defRPr/>
              </a:pPr>
              <a:t>2</a:t>
            </a:fld>
            <a:endParaRPr lang="ru-RU"/>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7504" y="116632"/>
            <a:ext cx="8928992" cy="6624736"/>
          </a:xfrm>
          <a:prstGeom prst="rect">
            <a:avLst/>
          </a:prstGeom>
          <a:ln w="57150">
            <a:solidFill>
              <a:schemeClr val="tx2">
                <a:lumMod val="60000"/>
                <a:lumOff val="40000"/>
              </a:schemeClr>
            </a:solidFill>
          </a:ln>
        </p:spPr>
      </p:pic>
    </p:spTree>
    <p:extLst>
      <p:ext uri="{BB962C8B-B14F-4D97-AF65-F5344CB8AC3E}">
        <p14:creationId xmlns:p14="http://schemas.microsoft.com/office/powerpoint/2010/main" val="4248901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ACEC024-32C4-4C71-BBB5-2BE5D19D46D6}" type="slidenum">
              <a:rPr lang="ru-RU" smtClean="0"/>
              <a:pPr>
                <a:defRPr/>
              </a:pPr>
              <a:t>20</a:t>
            </a:fld>
            <a:endParaRPr lang="ru-RU"/>
          </a:p>
        </p:txBody>
      </p:sp>
      <p:pic>
        <p:nvPicPr>
          <p:cNvPr id="72706" name="Picture 2"/>
          <p:cNvPicPr>
            <a:picLocks noChangeAspect="1" noChangeArrowheads="1"/>
          </p:cNvPicPr>
          <p:nvPr/>
        </p:nvPicPr>
        <p:blipFill rotWithShape="1">
          <a:blip r:embed="rId2" cstate="print"/>
          <a:srcRect l="6461" t="5828" r="7046" b="5341"/>
          <a:stretch/>
        </p:blipFill>
        <p:spPr bwMode="auto">
          <a:xfrm>
            <a:off x="179512" y="255190"/>
            <a:ext cx="8568952" cy="6414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E9EE070-A49B-4E28-91F8-A68B7FF74180}" type="slidenum">
              <a:rPr lang="ru-RU" smtClean="0"/>
              <a:pPr>
                <a:defRPr/>
              </a:pPr>
              <a:t>21</a:t>
            </a:fld>
            <a:endParaRPr lang="ru-RU"/>
          </a:p>
        </p:txBody>
      </p:sp>
      <p:pic>
        <p:nvPicPr>
          <p:cNvPr id="73730" name="Picture 2"/>
          <p:cNvPicPr>
            <a:picLocks noChangeAspect="1" noChangeArrowheads="1"/>
          </p:cNvPicPr>
          <p:nvPr/>
        </p:nvPicPr>
        <p:blipFill rotWithShape="1">
          <a:blip r:embed="rId2" cstate="print"/>
          <a:srcRect l="3247" t="4854" r="5439" b="6611"/>
          <a:stretch/>
        </p:blipFill>
        <p:spPr bwMode="auto">
          <a:xfrm>
            <a:off x="323528" y="188640"/>
            <a:ext cx="8496944"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Заголовок 1"/>
          <p:cNvSpPr>
            <a:spLocks noGrp="1"/>
          </p:cNvSpPr>
          <p:nvPr>
            <p:ph type="title"/>
          </p:nvPr>
        </p:nvSpPr>
        <p:spPr/>
        <p:txBody>
          <a:bodyPr/>
          <a:lstStyle/>
          <a:p>
            <a:r>
              <a:rPr lang="uk-UA" b="1" dirty="0" smtClean="0">
                <a:solidFill>
                  <a:srgbClr val="0070C0"/>
                </a:solidFill>
                <a:latin typeface="Times New Roman" panose="02020603050405020304" pitchFamily="18" charset="0"/>
                <a:cs typeface="Times New Roman" panose="02020603050405020304" pitchFamily="18" charset="0"/>
              </a:rPr>
              <a:t>Е-послуги національного рівня</a:t>
            </a:r>
            <a:r>
              <a:rPr lang="ru-RU" sz="4800" dirty="0" smtClean="0">
                <a:solidFill>
                  <a:srgbClr val="0070C0"/>
                </a:solidFill>
                <a:latin typeface="Times New Roman" panose="02020603050405020304" pitchFamily="18" charset="0"/>
                <a:cs typeface="Times New Roman" panose="02020603050405020304" pitchFamily="18" charset="0"/>
              </a:rPr>
              <a:t> </a:t>
            </a:r>
            <a:endParaRPr lang="ru-RU" dirty="0" smtClean="0">
              <a:solidFill>
                <a:srgbClr val="0070C0"/>
              </a:solidFill>
              <a:latin typeface="Times New Roman" panose="02020603050405020304" pitchFamily="18" charset="0"/>
              <a:cs typeface="Times New Roman" panose="02020603050405020304" pitchFamily="18" charset="0"/>
            </a:endParaRPr>
          </a:p>
        </p:txBody>
      </p:sp>
      <p:sp>
        <p:nvSpPr>
          <p:cNvPr id="74754" name="Содержимое 2"/>
          <p:cNvSpPr>
            <a:spLocks noGrp="1"/>
          </p:cNvSpPr>
          <p:nvPr>
            <p:ph idx="1"/>
          </p:nvPr>
        </p:nvSpPr>
        <p:spPr/>
        <p:txBody>
          <a:bodyPr/>
          <a:lstStyle/>
          <a:p>
            <a:r>
              <a:rPr lang="ru-RU" b="1" dirty="0" err="1" smtClean="0">
                <a:latin typeface="Times New Roman" panose="02020603050405020304" pitchFamily="18" charset="0"/>
                <a:cs typeface="Times New Roman" panose="02020603050405020304" pitchFamily="18" charset="0"/>
              </a:rPr>
              <a:t>Електронна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звітність</a:t>
            </a:r>
            <a:r>
              <a:rPr lang="ru-RU" b="1" dirty="0" smtClean="0">
                <a:latin typeface="Times New Roman" panose="02020603050405020304" pitchFamily="18" charset="0"/>
                <a:cs typeface="Times New Roman" panose="02020603050405020304" pitchFamily="18" charset="0"/>
              </a:rPr>
              <a:t> </a:t>
            </a:r>
          </a:p>
          <a:p>
            <a:pPr>
              <a:buFont typeface="Arial" charset="0"/>
              <a:buNone/>
            </a:pP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Державна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податкова</a:t>
            </a:r>
            <a:r>
              <a:rPr lang="ru-RU" b="1" dirty="0" smtClean="0">
                <a:latin typeface="Times New Roman" panose="02020603050405020304" pitchFamily="18" charset="0"/>
                <a:cs typeface="Times New Roman" panose="02020603050405020304" pitchFamily="18" charset="0"/>
              </a:rPr>
              <a:t> служба </a:t>
            </a:r>
            <a:r>
              <a:rPr lang="ru-RU" b="1" dirty="0" err="1" smtClean="0">
                <a:latin typeface="Times New Roman" panose="02020603050405020304" pitchFamily="18" charset="0"/>
                <a:cs typeface="Times New Roman" panose="02020603050405020304" pitchFamily="18" charset="0"/>
              </a:rPr>
              <a:t>України</a:t>
            </a:r>
            <a:r>
              <a:rPr lang="ru-RU" b="1"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hlinkClick r:id="rId2"/>
              </a:rPr>
              <a:t>http</a:t>
            </a:r>
            <a:r>
              <a:rPr lang="ru-RU" u="sng" dirty="0" smtClean="0">
                <a:latin typeface="Times New Roman" panose="02020603050405020304" pitchFamily="18" charset="0"/>
                <a:cs typeface="Times New Roman" panose="02020603050405020304" pitchFamily="18" charset="0"/>
                <a:hlinkClick r:id="rId2"/>
              </a:rPr>
              <a:t>://</a:t>
            </a:r>
            <a:r>
              <a:rPr lang="en-US" u="sng" dirty="0" err="1" smtClean="0">
                <a:latin typeface="Times New Roman" panose="02020603050405020304" pitchFamily="18" charset="0"/>
                <a:cs typeface="Times New Roman" panose="02020603050405020304" pitchFamily="18" charset="0"/>
                <a:hlinkClick r:id="rId2"/>
              </a:rPr>
              <a:t>sts</a:t>
            </a:r>
            <a:r>
              <a:rPr lang="ru-RU" u="sng" dirty="0" smtClean="0">
                <a:latin typeface="Times New Roman" panose="02020603050405020304" pitchFamily="18" charset="0"/>
                <a:cs typeface="Times New Roman" panose="02020603050405020304" pitchFamily="18" charset="0"/>
                <a:hlinkClick r:id="rId2"/>
              </a:rPr>
              <a:t>.</a:t>
            </a:r>
            <a:r>
              <a:rPr lang="en-US" u="sng" dirty="0" smtClean="0">
                <a:latin typeface="Times New Roman" panose="02020603050405020304" pitchFamily="18" charset="0"/>
                <a:cs typeface="Times New Roman" panose="02020603050405020304" pitchFamily="18" charset="0"/>
                <a:hlinkClick r:id="rId2"/>
              </a:rPr>
              <a:t>gov</a:t>
            </a:r>
            <a:r>
              <a:rPr lang="ru-RU" u="sng" dirty="0" smtClean="0">
                <a:latin typeface="Times New Roman" panose="02020603050405020304" pitchFamily="18" charset="0"/>
                <a:cs typeface="Times New Roman" panose="02020603050405020304" pitchFamily="18" charset="0"/>
                <a:hlinkClick r:id="rId2"/>
              </a:rPr>
              <a:t>.</a:t>
            </a:r>
            <a:r>
              <a:rPr lang="en-US" u="sng" dirty="0" smtClean="0">
                <a:latin typeface="Times New Roman" panose="02020603050405020304" pitchFamily="18" charset="0"/>
                <a:cs typeface="Times New Roman" panose="02020603050405020304" pitchFamily="18" charset="0"/>
                <a:hlinkClick r:id="rId2"/>
              </a:rPr>
              <a:t>ua</a:t>
            </a:r>
            <a:r>
              <a:rPr lang="uk-UA" u="sng" dirty="0" smtClean="0">
                <a:latin typeface="Times New Roman" panose="02020603050405020304" pitchFamily="18" charset="0"/>
                <a:cs typeface="Times New Roman" panose="02020603050405020304" pitchFamily="18" charset="0"/>
              </a:rPr>
              <a:t> </a:t>
            </a:r>
          </a:p>
          <a:p>
            <a:pPr>
              <a:buFont typeface="Arial" charset="0"/>
              <a:buNone/>
            </a:pPr>
            <a:r>
              <a:rPr lang="uk-UA" dirty="0" smtClean="0">
                <a:latin typeface="Times New Roman" panose="02020603050405020304" pitchFamily="18" charset="0"/>
                <a:cs typeface="Times New Roman" panose="02020603050405020304" pitchFamily="18" charset="0"/>
              </a:rPr>
              <a:t>	Ф</a:t>
            </a:r>
            <a:r>
              <a:rPr lang="ru-RU" dirty="0" err="1" smtClean="0">
                <a:latin typeface="Times New Roman" panose="02020603050405020304" pitchFamily="18" charset="0"/>
                <a:cs typeface="Times New Roman" panose="02020603050405020304" pitchFamily="18" charset="0"/>
              </a:rPr>
              <a:t>ормуванн</a:t>
            </a:r>
            <a:r>
              <a:rPr lang="uk-UA" dirty="0" smtClean="0">
                <a:latin typeface="Times New Roman" panose="02020603050405020304" pitchFamily="18" charset="0"/>
                <a:cs typeface="Times New Roman" panose="02020603050405020304" pitchFamily="18" charset="0"/>
              </a:rPr>
              <a:t>я</a:t>
            </a:r>
            <a:r>
              <a:rPr lang="ru-RU" dirty="0" smtClean="0">
                <a:latin typeface="Times New Roman" panose="02020603050405020304" pitchFamily="18" charset="0"/>
                <a:cs typeface="Times New Roman" panose="02020603050405020304" pitchFamily="18" charset="0"/>
              </a:rPr>
              <a:t> та подач</a:t>
            </a:r>
            <a:r>
              <a:rPr lang="uk-UA" dirty="0" smtClean="0">
                <a:latin typeface="Times New Roman" panose="02020603050405020304" pitchFamily="18" charset="0"/>
                <a:cs typeface="Times New Roman" panose="02020603050405020304" pitchFamily="18" charset="0"/>
              </a:rPr>
              <a:t>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платниками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податків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податкової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звітності</a:t>
            </a:r>
            <a:endParaRPr lang="ru-RU" dirty="0" smtClean="0">
              <a:latin typeface="Times New Roman" panose="02020603050405020304" pitchFamily="18" charset="0"/>
              <a:cs typeface="Times New Roman" panose="02020603050405020304" pitchFamily="18" charset="0"/>
            </a:endParaRPr>
          </a:p>
          <a:p>
            <a:pPr>
              <a:buFont typeface="Arial" charset="0"/>
              <a:buNone/>
            </a:pPr>
            <a:r>
              <a:rPr lang="uk-UA" b="1" dirty="0" smtClean="0">
                <a:latin typeface="Times New Roman" panose="02020603050405020304" pitchFamily="18" charset="0"/>
                <a:cs typeface="Times New Roman" panose="02020603050405020304" pitchFamily="18" charset="0"/>
              </a:rPr>
              <a:t>	“Мій електронний документ”</a:t>
            </a:r>
            <a:endParaRPr lang="ru-RU" b="1" dirty="0" smtClean="0">
              <a:latin typeface="Times New Roman" panose="02020603050405020304" pitchFamily="18" charset="0"/>
              <a:cs typeface="Times New Roman" panose="02020603050405020304" pitchFamily="18" charset="0"/>
            </a:endParaRPr>
          </a:p>
          <a:p>
            <a:pPr>
              <a:buFont typeface="Arial" charset="0"/>
              <a:buNone/>
            </a:pPr>
            <a:r>
              <a:rPr lang="uk-UA"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hlinkClick r:id="rId3"/>
              </a:rPr>
              <a:t>http://www.me-doc.com.ua/</a:t>
            </a:r>
            <a:endParaRPr lang="uk-UA" dirty="0" smtClean="0">
              <a:latin typeface="Times New Roman" panose="02020603050405020304" pitchFamily="18" charset="0"/>
              <a:cs typeface="Times New Roman" panose="02020603050405020304" pitchFamily="18" charset="0"/>
            </a:endParaRPr>
          </a:p>
          <a:p>
            <a:pPr>
              <a:buFont typeface="Arial" charset="0"/>
              <a:buNone/>
            </a:pPr>
            <a:r>
              <a:rPr lang="uk-UA" dirty="0" smtClean="0">
                <a:latin typeface="Times New Roman" panose="02020603050405020304" pitchFamily="18" charset="0"/>
                <a:cs typeface="Times New Roman" panose="02020603050405020304" pitchFamily="18" charset="0"/>
              </a:rPr>
              <a:t>	Подання бухгалтерської звітності</a:t>
            </a:r>
            <a:endParaRPr lang="ru-RU" dirty="0" smtClean="0">
              <a:latin typeface="Times New Roman" panose="02020603050405020304" pitchFamily="18" charset="0"/>
              <a:cs typeface="Times New Roman" panose="02020603050405020304" pitchFamily="18" charset="0"/>
            </a:endParaRPr>
          </a:p>
          <a:p>
            <a:endParaRPr lang="ru-RU" dirty="0" smtClean="0"/>
          </a:p>
          <a:p>
            <a:endParaRPr lang="ru-RU" dirty="0" smtClean="0"/>
          </a:p>
          <a:p>
            <a:pPr>
              <a:buFont typeface="Arial" charset="0"/>
              <a:buNone/>
            </a:pPr>
            <a:endParaRPr lang="ru-RU" dirty="0" smtClean="0"/>
          </a:p>
        </p:txBody>
      </p:sp>
      <p:sp>
        <p:nvSpPr>
          <p:cNvPr id="4" name="Номер слайда 3"/>
          <p:cNvSpPr>
            <a:spLocks noGrp="1"/>
          </p:cNvSpPr>
          <p:nvPr>
            <p:ph type="sldNum" sz="quarter" idx="12"/>
          </p:nvPr>
        </p:nvSpPr>
        <p:spPr/>
        <p:txBody>
          <a:bodyPr/>
          <a:lstStyle/>
          <a:p>
            <a:pPr>
              <a:defRPr/>
            </a:pPr>
            <a:fld id="{8CEE1AF9-6391-4A65-A51F-9D0A06B154E5}" type="slidenum">
              <a:rPr lang="ru-RU" smtClean="0"/>
              <a:pPr>
                <a:defRPr/>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Заголовок 1"/>
          <p:cNvSpPr>
            <a:spLocks noGrp="1"/>
          </p:cNvSpPr>
          <p:nvPr>
            <p:ph type="title"/>
          </p:nvPr>
        </p:nvSpPr>
        <p:spPr/>
        <p:txBody>
          <a:bodyPr/>
          <a:lstStyle/>
          <a:p>
            <a:r>
              <a:rPr lang="uk-UA" b="1" dirty="0" smtClean="0">
                <a:solidFill>
                  <a:srgbClr val="0070C0"/>
                </a:solidFill>
                <a:latin typeface="Times New Roman" panose="02020603050405020304" pitchFamily="18" charset="0"/>
                <a:cs typeface="Times New Roman" panose="02020603050405020304" pitchFamily="18" charset="0"/>
              </a:rPr>
              <a:t>Е-послуги національного рівня </a:t>
            </a:r>
            <a:endParaRPr lang="ru-RU" b="1" dirty="0" smtClean="0">
              <a:solidFill>
                <a:srgbClr val="0070C0"/>
              </a:solidFill>
              <a:latin typeface="Times New Roman" panose="02020603050405020304" pitchFamily="18" charset="0"/>
              <a:cs typeface="Times New Roman" panose="02020603050405020304" pitchFamily="18" charset="0"/>
            </a:endParaRPr>
          </a:p>
        </p:txBody>
      </p:sp>
      <p:sp>
        <p:nvSpPr>
          <p:cNvPr id="75778" name="Содержимое 2"/>
          <p:cNvSpPr>
            <a:spLocks noGrp="1"/>
          </p:cNvSpPr>
          <p:nvPr>
            <p:ph idx="1"/>
          </p:nvPr>
        </p:nvSpPr>
        <p:spPr/>
        <p:txBody>
          <a:bodyPr/>
          <a:lstStyle/>
          <a:p>
            <a:r>
              <a:rPr lang="uk-UA" b="1" dirty="0" smtClean="0">
                <a:latin typeface="Times New Roman" panose="02020603050405020304" pitchFamily="18" charset="0"/>
                <a:cs typeface="Times New Roman" panose="02020603050405020304" pitchFamily="18" charset="0"/>
              </a:rPr>
              <a:t>Електронний вступ</a:t>
            </a:r>
            <a:endParaRPr lang="ru-RU" dirty="0" smtClean="0">
              <a:latin typeface="Times New Roman" panose="02020603050405020304" pitchFamily="18" charset="0"/>
              <a:cs typeface="Times New Roman" panose="02020603050405020304" pitchFamily="18" charset="0"/>
            </a:endParaRPr>
          </a:p>
          <a:p>
            <a:pPr>
              <a:buFont typeface="Arial" charset="0"/>
              <a:buNone/>
            </a:pPr>
            <a:r>
              <a:rPr lang="uk-UA" dirty="0" smtClean="0">
                <a:latin typeface="Times New Roman" panose="02020603050405020304" pitchFamily="18" charset="0"/>
                <a:cs typeface="Times New Roman" panose="02020603050405020304" pitchFamily="18" charset="0"/>
              </a:rPr>
              <a:t>	Інформаційна система “Конкурс“</a:t>
            </a:r>
          </a:p>
          <a:p>
            <a:pPr>
              <a:buFont typeface="Arial" charset="0"/>
              <a:buNone/>
            </a:pPr>
            <a:r>
              <a:rPr lang="uk-UA" dirty="0" smtClean="0">
                <a:latin typeface="Times New Roman" panose="02020603050405020304" pitchFamily="18" charset="0"/>
                <a:cs typeface="Times New Roman" panose="02020603050405020304" pitchFamily="18" charset="0"/>
                <a:hlinkClick r:id="rId2"/>
              </a:rPr>
              <a:t>	</a:t>
            </a:r>
            <a:r>
              <a:rPr lang="en-US" dirty="0" smtClean="0">
                <a:latin typeface="Times New Roman" panose="02020603050405020304" pitchFamily="18" charset="0"/>
                <a:cs typeface="Times New Roman" panose="02020603050405020304" pitchFamily="18" charset="0"/>
                <a:hlinkClick r:id="rId2"/>
              </a:rPr>
              <a:t>http://www.vstup.info/</a:t>
            </a:r>
            <a:r>
              <a:rPr lang="uk-UA" dirty="0" smtClean="0">
                <a:latin typeface="Times New Roman" panose="02020603050405020304" pitchFamily="18" charset="0"/>
                <a:cs typeface="Times New Roman" panose="02020603050405020304" pitchFamily="18" charset="0"/>
              </a:rPr>
              <a:t> </a:t>
            </a:r>
          </a:p>
          <a:p>
            <a:pPr>
              <a:buFont typeface="Arial" charset="0"/>
              <a:buNone/>
            </a:pPr>
            <a:endParaRPr lang="uk-UA" dirty="0" smtClean="0">
              <a:latin typeface="Times New Roman" panose="02020603050405020304" pitchFamily="18" charset="0"/>
              <a:cs typeface="Times New Roman" panose="02020603050405020304" pitchFamily="18" charset="0"/>
            </a:endParaRPr>
          </a:p>
          <a:p>
            <a:r>
              <a:rPr lang="uk-UA" b="1" dirty="0" smtClean="0">
                <a:latin typeface="Times New Roman" panose="02020603050405020304" pitchFamily="18" charset="0"/>
                <a:cs typeface="Times New Roman" panose="02020603050405020304" pitchFamily="18" charset="0"/>
              </a:rPr>
              <a:t>Електронний квиток</a:t>
            </a:r>
            <a:endParaRPr lang="ru-RU" dirty="0" smtClean="0">
              <a:latin typeface="Times New Roman" panose="02020603050405020304" pitchFamily="18" charset="0"/>
              <a:cs typeface="Times New Roman" panose="02020603050405020304" pitchFamily="18" charset="0"/>
            </a:endParaRPr>
          </a:p>
          <a:p>
            <a:pPr>
              <a:buFont typeface="Arial" charset="0"/>
              <a:buNone/>
            </a:pPr>
            <a:r>
              <a:rPr lang="uk-UA" dirty="0" smtClean="0">
                <a:latin typeface="Times New Roman" panose="02020603050405020304" pitchFamily="18" charset="0"/>
                <a:cs typeface="Times New Roman" panose="02020603050405020304" pitchFamily="18" charset="0"/>
              </a:rPr>
              <a:t>	Резервування та придбання квитків</a:t>
            </a:r>
          </a:p>
          <a:p>
            <a:pPr>
              <a:buFont typeface="Arial" charset="0"/>
              <a:buNone/>
            </a:pPr>
            <a:r>
              <a:rPr lang="uk-UA"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hlinkClick r:id="rId3"/>
              </a:rPr>
              <a:t>http://www.uz.gov.ua</a:t>
            </a:r>
            <a:r>
              <a:rPr lang="ru-RU" dirty="0" smtClean="0">
                <a:latin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cs typeface="Times New Roman" panose="02020603050405020304" pitchFamily="18" charset="0"/>
            </a:endParaRPr>
          </a:p>
          <a:p>
            <a:pPr>
              <a:buFont typeface="Arial" charset="0"/>
              <a:buNone/>
            </a:pPr>
            <a:r>
              <a:rPr lang="uk-UA" dirty="0" smtClean="0"/>
              <a:t>	</a:t>
            </a:r>
            <a:endParaRPr lang="ru-RU" dirty="0" smtClean="0"/>
          </a:p>
          <a:p>
            <a:endParaRPr lang="ru-RU" dirty="0" smtClean="0"/>
          </a:p>
          <a:p>
            <a:pPr>
              <a:buFont typeface="Arial" charset="0"/>
              <a:buNone/>
            </a:pPr>
            <a:endParaRPr lang="ru-RU" dirty="0" smtClean="0"/>
          </a:p>
        </p:txBody>
      </p:sp>
      <p:sp>
        <p:nvSpPr>
          <p:cNvPr id="4" name="Номер слайда 3"/>
          <p:cNvSpPr>
            <a:spLocks noGrp="1"/>
          </p:cNvSpPr>
          <p:nvPr>
            <p:ph type="sldNum" sz="quarter" idx="12"/>
          </p:nvPr>
        </p:nvSpPr>
        <p:spPr/>
        <p:txBody>
          <a:bodyPr/>
          <a:lstStyle/>
          <a:p>
            <a:pPr>
              <a:defRPr/>
            </a:pPr>
            <a:fld id="{3031D902-EF9E-4B57-BC83-8CE5A7C09F5C}" type="slidenum">
              <a:rPr lang="ru-RU" smtClean="0"/>
              <a:pPr>
                <a:defRPr/>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pPr>
              <a:defRPr/>
            </a:pPr>
            <a:fld id="{1531F1B1-C07C-4777-9E3A-CA2499919F89}" type="slidenum">
              <a:rPr lang="ru-RU" smtClean="0"/>
              <a:pPr>
                <a:defRPr/>
              </a:pPr>
              <a:t>24</a:t>
            </a:fld>
            <a:endParaRPr lang="ru-RU"/>
          </a:p>
        </p:txBody>
      </p:sp>
      <p:pic>
        <p:nvPicPr>
          <p:cNvPr id="6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8" t="2382" r="14419" b="7477"/>
          <a:stretch/>
        </p:blipFill>
        <p:spPr bwMode="auto">
          <a:xfrm>
            <a:off x="251520" y="1317607"/>
            <a:ext cx="8372898" cy="525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75656" y="66489"/>
            <a:ext cx="6192688" cy="1323439"/>
          </a:xfrm>
          <a:prstGeom prst="rect">
            <a:avLst/>
          </a:prstGeom>
          <a:noFill/>
        </p:spPr>
        <p:txBody>
          <a:bodyPr wrap="square" rtlCol="0">
            <a:spAutoFit/>
          </a:bodyPr>
          <a:lstStyle/>
          <a:p>
            <a:pPr algn="ctr"/>
            <a:r>
              <a:rPr lang="uk-UA" sz="4000" b="1" dirty="0" smtClean="0">
                <a:solidFill>
                  <a:srgbClr val="0070C0"/>
                </a:solidFill>
                <a:latin typeface="Times New Roman" panose="02020603050405020304" pitchFamily="18" charset="0"/>
                <a:cs typeface="Times New Roman" panose="02020603050405020304" pitchFamily="18" charset="0"/>
              </a:rPr>
              <a:t>Державна система електронних звернень</a:t>
            </a:r>
            <a:endParaRPr lang="uk-UA"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978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3AF1FDD-0024-4840-98F6-F5E53EE40CE5}" type="slidenum">
              <a:rPr lang="ru-RU" smtClean="0"/>
              <a:pPr>
                <a:defRPr/>
              </a:pPr>
              <a:t>25</a:t>
            </a:fld>
            <a:endParaRPr lang="ru-RU"/>
          </a:p>
        </p:txBody>
      </p:sp>
      <p:sp>
        <p:nvSpPr>
          <p:cNvPr id="80898" name="Rectangle 2"/>
          <p:cNvSpPr>
            <a:spLocks noChangeArrowheads="1"/>
          </p:cNvSpPr>
          <p:nvPr/>
        </p:nvSpPr>
        <p:spPr bwMode="auto">
          <a:xfrm>
            <a:off x="1289627" y="201296"/>
            <a:ext cx="6572697" cy="1569660"/>
          </a:xfrm>
          <a:prstGeom prst="rect">
            <a:avLst/>
          </a:prstGeom>
          <a:noFill/>
          <a:ln w="9525">
            <a:noFill/>
            <a:miter lim="800000"/>
            <a:headEnd/>
            <a:tailEnd/>
          </a:ln>
        </p:spPr>
        <p:txBody>
          <a:bodyPr wrap="none" anchor="ctr">
            <a:spAutoFit/>
          </a:bodyPr>
          <a:lstStyle/>
          <a:p>
            <a:pPr algn="ctr"/>
            <a:r>
              <a:rPr lang="uk-UA" sz="4800" b="1" dirty="0" smtClean="0">
                <a:solidFill>
                  <a:srgbClr val="0070C0"/>
                </a:solidFill>
                <a:latin typeface="Times New Roman" panose="02020603050405020304" pitchFamily="18" charset="0"/>
                <a:cs typeface="Times New Roman" panose="02020603050405020304" pitchFamily="18" charset="0"/>
              </a:rPr>
              <a:t>Кам’янець-Подільська</a:t>
            </a:r>
            <a:br>
              <a:rPr lang="uk-UA" sz="4800" b="1" dirty="0" smtClean="0">
                <a:solidFill>
                  <a:srgbClr val="0070C0"/>
                </a:solidFill>
                <a:latin typeface="Times New Roman" panose="02020603050405020304" pitchFamily="18" charset="0"/>
                <a:cs typeface="Times New Roman" panose="02020603050405020304" pitchFamily="18" charset="0"/>
              </a:rPr>
            </a:br>
            <a:r>
              <a:rPr lang="uk-UA" sz="4800" b="1" dirty="0" smtClean="0">
                <a:solidFill>
                  <a:srgbClr val="0070C0"/>
                </a:solidFill>
                <a:latin typeface="Times New Roman" panose="02020603050405020304" pitchFamily="18" charset="0"/>
                <a:cs typeface="Times New Roman" panose="02020603050405020304" pitchFamily="18" charset="0"/>
              </a:rPr>
              <a:t> міська рада</a:t>
            </a:r>
            <a:endParaRPr lang="ru-RU" sz="4800" dirty="0">
              <a:solidFill>
                <a:srgbClr val="0070C0"/>
              </a:solidFill>
              <a:latin typeface="Times New Roman" panose="02020603050405020304" pitchFamily="18" charset="0"/>
              <a:cs typeface="Times New Roman" panose="02020603050405020304" pitchFamily="18" charset="0"/>
            </a:endParaRPr>
          </a:p>
        </p:txBody>
      </p:sp>
      <p:pic>
        <p:nvPicPr>
          <p:cNvPr id="645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4" t="3563" r="15495" b="4064"/>
          <a:stretch/>
        </p:blipFill>
        <p:spPr bwMode="auto">
          <a:xfrm>
            <a:off x="611561" y="1772816"/>
            <a:ext cx="7872780" cy="475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1A3C2FD4-2C0B-4EF2-A76A-6077DFAA37CF}" type="slidenum">
              <a:rPr lang="ru-RU" smtClean="0"/>
              <a:pPr>
                <a:defRPr/>
              </a:pPr>
              <a:t>26</a:t>
            </a:fld>
            <a:endParaRPr lang="ru-RU"/>
          </a:p>
        </p:txBody>
      </p:sp>
      <p:sp>
        <p:nvSpPr>
          <p:cNvPr id="79874" name="Rectangle 1"/>
          <p:cNvSpPr>
            <a:spLocks noChangeArrowheads="1"/>
          </p:cNvSpPr>
          <p:nvPr/>
        </p:nvSpPr>
        <p:spPr bwMode="auto">
          <a:xfrm>
            <a:off x="765845" y="116632"/>
            <a:ext cx="8172400" cy="1446550"/>
          </a:xfrm>
          <a:prstGeom prst="rect">
            <a:avLst/>
          </a:prstGeom>
          <a:noFill/>
          <a:ln w="9525">
            <a:noFill/>
            <a:miter lim="800000"/>
            <a:headEnd/>
            <a:tailEnd/>
          </a:ln>
        </p:spPr>
        <p:txBody>
          <a:bodyPr wrap="square" anchor="ctr">
            <a:spAutoFit/>
          </a:bodyPr>
          <a:lstStyle/>
          <a:p>
            <a:pPr algn="ctr"/>
            <a:r>
              <a:rPr lang="uk-UA" sz="4400" b="1" dirty="0" smtClean="0">
                <a:solidFill>
                  <a:srgbClr val="0070C0"/>
                </a:solidFill>
                <a:latin typeface="Times New Roman" panose="02020603050405020304" pitchFamily="18" charset="0"/>
                <a:ea typeface="Calibri" pitchFamily="34" charset="0"/>
                <a:cs typeface="Times New Roman" panose="02020603050405020304" pitchFamily="18" charset="0"/>
              </a:rPr>
              <a:t>Управління </a:t>
            </a:r>
            <a:r>
              <a:rPr lang="uk-UA" sz="4400" b="1" dirty="0">
                <a:solidFill>
                  <a:srgbClr val="0070C0"/>
                </a:solidFill>
                <a:latin typeface="Times New Roman" panose="02020603050405020304" pitchFamily="18" charset="0"/>
                <a:ea typeface="Calibri" pitchFamily="34" charset="0"/>
                <a:cs typeface="Times New Roman" panose="02020603050405020304" pitchFamily="18" charset="0"/>
              </a:rPr>
              <a:t>надання адміністративних </a:t>
            </a:r>
            <a:r>
              <a:rPr lang="uk-UA" sz="4400" b="1" dirty="0" smtClean="0">
                <a:solidFill>
                  <a:srgbClr val="0070C0"/>
                </a:solidFill>
                <a:latin typeface="Times New Roman" panose="02020603050405020304" pitchFamily="18" charset="0"/>
                <a:ea typeface="Calibri" pitchFamily="34" charset="0"/>
                <a:cs typeface="Times New Roman" panose="02020603050405020304" pitchFamily="18" charset="0"/>
              </a:rPr>
              <a:t>послуг</a:t>
            </a:r>
            <a:endParaRPr lang="uk-UA" sz="2400" b="1" dirty="0"/>
          </a:p>
        </p:txBody>
      </p:sp>
      <p:pic>
        <p:nvPicPr>
          <p:cNvPr id="634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17" t="2706" r="14489" b="3863"/>
          <a:stretch/>
        </p:blipFill>
        <p:spPr bwMode="auto">
          <a:xfrm>
            <a:off x="539552" y="1553943"/>
            <a:ext cx="8122853" cy="510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2186583-20E0-495E-B7DF-FBE3E9B55E49}" type="slidenum">
              <a:rPr lang="ru-RU" smtClean="0"/>
              <a:pPr>
                <a:defRPr/>
              </a:pPr>
              <a:t>27</a:t>
            </a:fld>
            <a:endParaRPr lang="ru-RU"/>
          </a:p>
        </p:txBody>
      </p:sp>
      <p:sp>
        <p:nvSpPr>
          <p:cNvPr id="116737" name="Rectangle 1"/>
          <p:cNvSpPr>
            <a:spLocks noChangeArrowheads="1"/>
          </p:cNvSpPr>
          <p:nvPr/>
        </p:nvSpPr>
        <p:spPr bwMode="auto">
          <a:xfrm>
            <a:off x="468114" y="188640"/>
            <a:ext cx="8143875" cy="805308"/>
          </a:xfrm>
          <a:prstGeom prst="rect">
            <a:avLst/>
          </a:prstGeom>
          <a:solidFill>
            <a:srgbClr val="FFFFFF"/>
          </a:solidFill>
          <a:ln w="9525">
            <a:noFill/>
            <a:miter lim="800000"/>
            <a:headEnd/>
            <a:tailEnd/>
          </a:ln>
          <a:effectLst/>
        </p:spPr>
        <p:txBody>
          <a:bodyPr tIns="126960" bIns="0" anchor="ctr">
            <a:spAutoFit/>
          </a:bodyPr>
          <a:lstStyle/>
          <a:p>
            <a:pPr algn="ctr"/>
            <a:r>
              <a:rPr lang="uk-UA" sz="4400" b="1" dirty="0" smtClean="0">
                <a:solidFill>
                  <a:srgbClr val="0070C0"/>
                </a:solidFill>
                <a:latin typeface="Times New Roman" panose="02020603050405020304" pitchFamily="18" charset="0"/>
                <a:cs typeface="Times New Roman" panose="02020603050405020304" pitchFamily="18" charset="0"/>
              </a:rPr>
              <a:t>Оплата комунальних послуг</a:t>
            </a:r>
            <a:endParaRPr lang="uk-UA" sz="4400" b="1" dirty="0">
              <a:solidFill>
                <a:srgbClr val="0070C0"/>
              </a:solidFill>
              <a:latin typeface="Times New Roman" panose="02020603050405020304" pitchFamily="18" charset="0"/>
              <a:cs typeface="Times New Roman" panose="02020603050405020304" pitchFamily="18" charset="0"/>
            </a:endParaRPr>
          </a:p>
        </p:txBody>
      </p:sp>
      <p:pic>
        <p:nvPicPr>
          <p:cNvPr id="6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56" t="2429" r="13765" b="11951"/>
          <a:stretch/>
        </p:blipFill>
        <p:spPr bwMode="auto">
          <a:xfrm>
            <a:off x="212132" y="1196752"/>
            <a:ext cx="8577029" cy="530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AAAA7F9-0CD3-4081-9FB8-CE000693AEFF}" type="slidenum">
              <a:rPr lang="ru-RU" smtClean="0"/>
              <a:pPr>
                <a:defRPr/>
              </a:pPr>
              <a:t>28</a:t>
            </a:fld>
            <a:endParaRPr lang="ru-RU"/>
          </a:p>
        </p:txBody>
      </p:sp>
      <p:sp>
        <p:nvSpPr>
          <p:cNvPr id="98305" name="Rectangle 1"/>
          <p:cNvSpPr>
            <a:spLocks noChangeArrowheads="1"/>
          </p:cNvSpPr>
          <p:nvPr/>
        </p:nvSpPr>
        <p:spPr bwMode="auto">
          <a:xfrm>
            <a:off x="1187624" y="116632"/>
            <a:ext cx="7091492" cy="1231106"/>
          </a:xfrm>
          <a:prstGeom prst="rect">
            <a:avLst/>
          </a:prstGeom>
          <a:noFill/>
          <a:ln w="9525">
            <a:noFill/>
            <a:miter lim="800000"/>
            <a:headEnd/>
            <a:tailEnd/>
          </a:ln>
          <a:effectLst/>
        </p:spPr>
        <p:txBody>
          <a:bodyPr wrap="none" anchor="ctr">
            <a:spAutoFit/>
          </a:bodyPr>
          <a:lstStyle/>
          <a:p>
            <a:pPr algn="ctr"/>
            <a:r>
              <a:rPr lang="uk-UA" sz="4800" b="1" dirty="0" smtClean="0">
                <a:solidFill>
                  <a:srgbClr val="0070C0"/>
                </a:solidFill>
                <a:latin typeface="Times New Roman" panose="02020603050405020304" pitchFamily="18" charset="0"/>
                <a:cs typeface="Times New Roman" panose="02020603050405020304" pitchFamily="18" charset="0"/>
              </a:rPr>
              <a:t>Електронна черга у ДНЗ</a:t>
            </a:r>
            <a:endParaRPr lang="ru-RU" sz="6000" b="1" dirty="0">
              <a:solidFill>
                <a:srgbClr val="0070C0"/>
              </a:solidFill>
              <a:latin typeface="Times New Roman" panose="02020603050405020304" pitchFamily="18" charset="0"/>
              <a:cs typeface="Times New Roman" panose="02020603050405020304" pitchFamily="18" charset="0"/>
            </a:endParaRPr>
          </a:p>
          <a:p>
            <a:pPr algn="ctr" eaLnBrk="0" hangingPunct="0"/>
            <a:endParaRPr lang="uk-UA" sz="800" dirty="0">
              <a:latin typeface="Verdana" pitchFamily="34" charset="0"/>
              <a:cs typeface="Times New Roman" pitchFamily="18" charset="0"/>
            </a:endParaRPr>
          </a:p>
          <a:p>
            <a:pPr algn="ctr" eaLnBrk="0" hangingPunct="0"/>
            <a:endParaRPr lang="ru-RU" dirty="0"/>
          </a:p>
        </p:txBody>
      </p:sp>
      <p:pic>
        <p:nvPicPr>
          <p:cNvPr id="614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7" t="2438" r="16341" b="4569"/>
          <a:stretch/>
        </p:blipFill>
        <p:spPr bwMode="auto">
          <a:xfrm>
            <a:off x="323528" y="980728"/>
            <a:ext cx="8515586" cy="574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AEF5B9BD-225C-4FF6-8732-EDF18F95719B}" type="slidenum">
              <a:rPr lang="ru-RU" smtClean="0">
                <a:solidFill>
                  <a:srgbClr val="003E06"/>
                </a:solidFill>
                <a:latin typeface="Arial" charset="0"/>
                <a:cs typeface="Arial" charset="0"/>
              </a:rPr>
              <a:pPr algn="l" fontAlgn="base">
                <a:spcBef>
                  <a:spcPct val="0"/>
                </a:spcBef>
                <a:spcAft>
                  <a:spcPct val="0"/>
                </a:spcAft>
              </a:pPr>
              <a:t>29</a:t>
            </a:fld>
            <a:endParaRPr lang="ru-RU" smtClean="0">
              <a:solidFill>
                <a:srgbClr val="003E06"/>
              </a:solidFill>
              <a:latin typeface="Arial" charset="0"/>
              <a:cs typeface="Arial" charset="0"/>
            </a:endParaRPr>
          </a:p>
        </p:txBody>
      </p:sp>
      <p:sp>
        <p:nvSpPr>
          <p:cNvPr id="29710" name="AutoShape 14"/>
          <p:cNvSpPr>
            <a:spLocks noChangeArrowheads="1"/>
          </p:cNvSpPr>
          <p:nvPr/>
        </p:nvSpPr>
        <p:spPr bwMode="auto">
          <a:xfrm>
            <a:off x="2339975" y="1341438"/>
            <a:ext cx="6624638" cy="5113337"/>
          </a:xfrm>
          <a:prstGeom prst="flowChartAlternateProcess">
            <a:avLst/>
          </a:prstGeom>
          <a:solidFill>
            <a:schemeClr val="bg2">
              <a:lumMod val="20000"/>
              <a:lumOff val="80000"/>
            </a:schemeClr>
          </a:solidFill>
          <a:ln w="9525">
            <a:noFill/>
            <a:miter lim="800000"/>
            <a:headEnd/>
            <a:tailEnd/>
          </a:ln>
          <a:effectLst>
            <a:prstShdw prst="shdw17" dist="17961" dir="2700000">
              <a:srgbClr val="EFF6F7">
                <a:gamma/>
                <a:shade val="60000"/>
                <a:invGamma/>
              </a:srgbClr>
            </a:prstShdw>
          </a:effectLst>
        </p:spPr>
        <p:txBody>
          <a:bodyPr wrap="none" anchor="ctr"/>
          <a:lstStyle/>
          <a:p>
            <a:pPr>
              <a:defRPr/>
            </a:pPr>
            <a:endParaRPr lang="ru-RU">
              <a:cs typeface="+mn-cs"/>
            </a:endParaRPr>
          </a:p>
        </p:txBody>
      </p:sp>
      <p:sp>
        <p:nvSpPr>
          <p:cNvPr id="81923" name="Rectangle 2"/>
          <p:cNvSpPr>
            <a:spLocks noGrp="1" noChangeArrowheads="1"/>
          </p:cNvSpPr>
          <p:nvPr>
            <p:ph type="title"/>
          </p:nvPr>
        </p:nvSpPr>
        <p:spPr>
          <a:xfrm>
            <a:off x="0" y="115888"/>
            <a:ext cx="9144000" cy="1143000"/>
          </a:xfrm>
        </p:spPr>
        <p:txBody>
          <a:bodyPr/>
          <a:lstStyle/>
          <a:p>
            <a:pPr eaLnBrk="1" hangingPunct="1"/>
            <a:r>
              <a:rPr lang="uk-UA" b="1" dirty="0" smtClean="0">
                <a:solidFill>
                  <a:srgbClr val="0070C0"/>
                </a:solidFill>
                <a:latin typeface="Times New Roman" panose="02020603050405020304" pitchFamily="18" charset="0"/>
                <a:cs typeface="Times New Roman" panose="02020603050405020304" pitchFamily="18" charset="0"/>
              </a:rPr>
              <a:t>е-урядування - рішення проблеми кризи системи управління</a:t>
            </a:r>
            <a:endParaRPr lang="ru-RU" b="1" dirty="0" smtClean="0">
              <a:solidFill>
                <a:srgbClr val="0070C0"/>
              </a:solidFill>
              <a:latin typeface="Times New Roman" panose="02020603050405020304" pitchFamily="18" charset="0"/>
              <a:cs typeface="Times New Roman" panose="02020603050405020304" pitchFamily="18" charset="0"/>
            </a:endParaRPr>
          </a:p>
        </p:txBody>
      </p:sp>
      <p:pic>
        <p:nvPicPr>
          <p:cNvPr id="57349" name="Picture 9" descr="j0438548"/>
          <p:cNvPicPr>
            <a:picLocks noChangeAspect="1" noChangeArrowheads="1"/>
          </p:cNvPicPr>
          <p:nvPr/>
        </p:nvPicPr>
        <p:blipFill>
          <a:blip r:embed="rId2" cstate="print"/>
          <a:srcRect/>
          <a:stretch>
            <a:fillRect/>
          </a:stretch>
        </p:blipFill>
        <p:spPr bwMode="auto">
          <a:xfrm>
            <a:off x="250825" y="4219575"/>
            <a:ext cx="1917700" cy="1514475"/>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sp>
        <p:nvSpPr>
          <p:cNvPr id="81925" name="Rectangle 12"/>
          <p:cNvSpPr>
            <a:spLocks noChangeArrowheads="1"/>
          </p:cNvSpPr>
          <p:nvPr/>
        </p:nvSpPr>
        <p:spPr bwMode="auto">
          <a:xfrm>
            <a:off x="2339975" y="1676400"/>
            <a:ext cx="6553200" cy="4752975"/>
          </a:xfrm>
          <a:prstGeom prst="rect">
            <a:avLst/>
          </a:prstGeom>
          <a:noFill/>
          <a:ln w="9525">
            <a:noFill/>
            <a:miter lim="800000"/>
            <a:headEnd/>
            <a:tailEnd/>
          </a:ln>
        </p:spPr>
        <p:txBody>
          <a:bodyPr/>
          <a:lstStyle/>
          <a:p>
            <a:pPr marL="342900" indent="-342900" algn="just">
              <a:lnSpc>
                <a:spcPct val="90000"/>
              </a:lnSpc>
              <a:spcBef>
                <a:spcPct val="30000"/>
              </a:spcBef>
              <a:buFontTx/>
              <a:buChar char="•"/>
            </a:pPr>
            <a:r>
              <a:rPr lang="uk-UA" sz="2400">
                <a:solidFill>
                  <a:srgbClr val="003399"/>
                </a:solidFill>
                <a:latin typeface="Calibri" pitchFamily="34" charset="0"/>
              </a:rPr>
              <a:t>Якнайшвидше впровадження інформаційних систем управління для організації системної роботи органів управління і </a:t>
            </a:r>
            <a:r>
              <a:rPr lang="uk-UA" sz="2400" b="1">
                <a:solidFill>
                  <a:srgbClr val="003399"/>
                </a:solidFill>
                <a:latin typeface="Calibri" pitchFamily="34" charset="0"/>
              </a:rPr>
              <a:t>покращення взаємодії між різними підрозділами</a:t>
            </a:r>
          </a:p>
          <a:p>
            <a:pPr marL="342900" indent="-342900" algn="just">
              <a:lnSpc>
                <a:spcPct val="90000"/>
              </a:lnSpc>
              <a:spcBef>
                <a:spcPct val="30000"/>
              </a:spcBef>
              <a:buFontTx/>
              <a:buChar char="•"/>
            </a:pPr>
            <a:r>
              <a:rPr lang="uk-UA" sz="2400">
                <a:solidFill>
                  <a:srgbClr val="003399"/>
                </a:solidFill>
                <a:latin typeface="Calibri" pitchFamily="34" charset="0"/>
              </a:rPr>
              <a:t>Забезпечення </a:t>
            </a:r>
            <a:r>
              <a:rPr lang="uk-UA" sz="2400" b="1">
                <a:solidFill>
                  <a:srgbClr val="003399"/>
                </a:solidFill>
                <a:latin typeface="Calibri" pitchFamily="34" charset="0"/>
              </a:rPr>
              <a:t>цілісності, актуальності і унікальності даних</a:t>
            </a:r>
            <a:r>
              <a:rPr lang="uk-UA" sz="2400">
                <a:solidFill>
                  <a:srgbClr val="003399"/>
                </a:solidFill>
                <a:latin typeface="Calibri" pitchFamily="34" charset="0"/>
              </a:rPr>
              <a:t> щодо основних об'єктів і суб'єктів управління</a:t>
            </a:r>
          </a:p>
          <a:p>
            <a:pPr marL="342900" indent="-342900" algn="just">
              <a:lnSpc>
                <a:spcPct val="90000"/>
              </a:lnSpc>
              <a:spcBef>
                <a:spcPct val="30000"/>
              </a:spcBef>
              <a:buFontTx/>
              <a:buChar char="•"/>
            </a:pPr>
            <a:r>
              <a:rPr lang="uk-UA" sz="2400">
                <a:solidFill>
                  <a:srgbClr val="003399"/>
                </a:solidFill>
                <a:latin typeface="Calibri" pitchFamily="34" charset="0"/>
              </a:rPr>
              <a:t>Забезпечення </a:t>
            </a:r>
            <a:r>
              <a:rPr lang="uk-UA" sz="2400" b="1">
                <a:solidFill>
                  <a:srgbClr val="003399"/>
                </a:solidFill>
                <a:latin typeface="Calibri" pitchFamily="34" charset="0"/>
              </a:rPr>
              <a:t>повсякденного безпосереднього доступу</a:t>
            </a:r>
            <a:r>
              <a:rPr lang="uk-UA" sz="2400">
                <a:solidFill>
                  <a:srgbClr val="003399"/>
                </a:solidFill>
                <a:latin typeface="Calibri" pitchFamily="34" charset="0"/>
              </a:rPr>
              <a:t> до актуальної правдивої інформації для громадян</a:t>
            </a:r>
            <a:r>
              <a:rPr lang="uk-UA" sz="2400" b="1">
                <a:solidFill>
                  <a:srgbClr val="003399"/>
                </a:solidFill>
                <a:latin typeface="Calibri" pitchFamily="34" charset="0"/>
              </a:rPr>
              <a:t>, </a:t>
            </a:r>
            <a:r>
              <a:rPr lang="uk-UA" sz="2400">
                <a:solidFill>
                  <a:srgbClr val="003399"/>
                </a:solidFill>
                <a:latin typeface="Calibri" pitchFamily="34" charset="0"/>
              </a:rPr>
              <a:t>громадських організацій та державних органів влади</a:t>
            </a:r>
            <a:endParaRPr lang="ru-RU" sz="2400">
              <a:solidFill>
                <a:srgbClr val="003399"/>
              </a:solidFill>
              <a:latin typeface="Calibri" pitchFamily="34" charset="0"/>
            </a:endParaRPr>
          </a:p>
        </p:txBody>
      </p:sp>
      <p:pic>
        <p:nvPicPr>
          <p:cNvPr id="57351" name="Picture 15" descr="довідник вулиць-Дружби народів"/>
          <p:cNvPicPr>
            <a:picLocks noChangeAspect="1" noChangeArrowheads="1"/>
          </p:cNvPicPr>
          <p:nvPr/>
        </p:nvPicPr>
        <p:blipFill>
          <a:blip r:embed="rId3" cstate="print"/>
          <a:srcRect/>
          <a:stretch>
            <a:fillRect/>
          </a:stretch>
        </p:blipFill>
        <p:spPr bwMode="auto">
          <a:xfrm>
            <a:off x="207963" y="1795463"/>
            <a:ext cx="1914525" cy="2065337"/>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00ED447E-F8AE-4A8C-AD9D-2536C80C0DF7}" type="slidenum">
              <a:rPr lang="ru-RU" smtClean="0">
                <a:solidFill>
                  <a:srgbClr val="003E06"/>
                </a:solidFill>
                <a:latin typeface="Arial" charset="0"/>
                <a:cs typeface="Arial" charset="0"/>
              </a:rPr>
              <a:pPr algn="l" fontAlgn="base">
                <a:spcBef>
                  <a:spcPct val="0"/>
                </a:spcBef>
                <a:spcAft>
                  <a:spcPct val="0"/>
                </a:spcAft>
              </a:pPr>
              <a:t>3</a:t>
            </a:fld>
            <a:endParaRPr lang="ru-RU" smtClean="0">
              <a:solidFill>
                <a:srgbClr val="003E06"/>
              </a:solidFill>
              <a:latin typeface="Arial" charset="0"/>
              <a:cs typeface="Arial" charset="0"/>
            </a:endParaRPr>
          </a:p>
        </p:txBody>
      </p:sp>
      <p:sp>
        <p:nvSpPr>
          <p:cNvPr id="18434" name="Rectangle 2"/>
          <p:cNvSpPr>
            <a:spLocks noGrp="1" noChangeArrowheads="1"/>
          </p:cNvSpPr>
          <p:nvPr>
            <p:ph type="title"/>
          </p:nvPr>
        </p:nvSpPr>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Електронне урядування</a:t>
            </a:r>
            <a:endParaRPr lang="ru-RU" sz="4800" b="1" dirty="0" smtClean="0">
              <a:solidFill>
                <a:srgbClr val="0070C0"/>
              </a:solidFill>
              <a:latin typeface="Times New Roman" panose="02020603050405020304" pitchFamily="18" charset="0"/>
              <a:cs typeface="Times New Roman" panose="02020603050405020304" pitchFamily="18" charset="0"/>
            </a:endParaRPr>
          </a:p>
        </p:txBody>
      </p:sp>
      <p:grpSp>
        <p:nvGrpSpPr>
          <p:cNvPr id="18435" name="Group 9"/>
          <p:cNvGrpSpPr>
            <a:grpSpLocks/>
          </p:cNvGrpSpPr>
          <p:nvPr/>
        </p:nvGrpSpPr>
        <p:grpSpPr bwMode="auto">
          <a:xfrm>
            <a:off x="323850" y="1196975"/>
            <a:ext cx="8569325" cy="3600450"/>
            <a:chOff x="204" y="754"/>
            <a:chExt cx="5398" cy="2268"/>
          </a:xfrm>
        </p:grpSpPr>
        <p:sp>
          <p:nvSpPr>
            <p:cNvPr id="40965" name="AutoShape 5"/>
            <p:cNvSpPr>
              <a:spLocks noChangeArrowheads="1"/>
            </p:cNvSpPr>
            <p:nvPr/>
          </p:nvSpPr>
          <p:spPr bwMode="auto">
            <a:xfrm>
              <a:off x="204" y="754"/>
              <a:ext cx="5398" cy="2268"/>
            </a:xfrm>
            <a:prstGeom prst="flowChartAlternateProcess">
              <a:avLst/>
            </a:prstGeom>
            <a:solidFill>
              <a:schemeClr val="bg2">
                <a:lumMod val="20000"/>
                <a:lumOff val="80000"/>
              </a:schemeClr>
            </a:solidFill>
            <a:ln w="9525">
              <a:noFill/>
              <a:miter lim="800000"/>
              <a:headEnd/>
              <a:tailEnd/>
            </a:ln>
            <a:effectLst>
              <a:outerShdw dist="35921" dir="2700000" algn="ctr" rotWithShape="0">
                <a:srgbClr val="808080"/>
              </a:outerShdw>
            </a:effectLst>
          </p:spPr>
          <p:txBody>
            <a:bodyPr wrap="none" anchor="ctr"/>
            <a:lstStyle/>
            <a:p>
              <a:pPr>
                <a:defRPr/>
              </a:pPr>
              <a:endParaRPr lang="ru-RU">
                <a:cs typeface="+mn-cs"/>
              </a:endParaRPr>
            </a:p>
          </p:txBody>
        </p:sp>
        <p:sp>
          <p:nvSpPr>
            <p:cNvPr id="18440" name="Text Box 4"/>
            <p:cNvSpPr txBox="1">
              <a:spLocks noChangeArrowheads="1"/>
            </p:cNvSpPr>
            <p:nvPr/>
          </p:nvSpPr>
          <p:spPr bwMode="auto">
            <a:xfrm>
              <a:off x="363" y="783"/>
              <a:ext cx="5080" cy="2230"/>
            </a:xfrm>
            <a:prstGeom prst="rect">
              <a:avLst/>
            </a:prstGeom>
            <a:noFill/>
            <a:ln w="9525">
              <a:noFill/>
              <a:miter lim="800000"/>
              <a:headEnd/>
              <a:tailEnd/>
            </a:ln>
          </p:spPr>
          <p:txBody>
            <a:bodyPr>
              <a:spAutoFit/>
            </a:bodyPr>
            <a:lstStyle/>
            <a:p>
              <a:pPr algn="just">
                <a:spcBef>
                  <a:spcPct val="50000"/>
                </a:spcBef>
              </a:pPr>
              <a:r>
                <a:rPr lang="uk-UA" sz="2800" dirty="0">
                  <a:solidFill>
                    <a:srgbClr val="003399"/>
                  </a:solidFill>
                  <a:latin typeface="Times New Roman" panose="02020603050405020304" pitchFamily="18" charset="0"/>
                  <a:cs typeface="Times New Roman" panose="02020603050405020304" pitchFamily="18" charset="0"/>
                </a:rPr>
                <a:t>– спосіб організації роботи органів державної (місцевої) влади за допомогою систем локальних інформаційних мереж та сегментів глобальної інформаційної мережі, який </a:t>
              </a:r>
              <a:r>
                <a:rPr lang="uk-UA" sz="2800" b="1" dirty="0">
                  <a:solidFill>
                    <a:srgbClr val="003399"/>
                  </a:solidFill>
                  <a:latin typeface="Times New Roman" panose="02020603050405020304" pitchFamily="18" charset="0"/>
                  <a:cs typeface="Times New Roman" panose="02020603050405020304" pitchFamily="18" charset="0"/>
                </a:rPr>
                <a:t>підвищує ефективність функціонування</a:t>
              </a:r>
              <a:r>
                <a:rPr lang="uk-UA" sz="2800" dirty="0">
                  <a:solidFill>
                    <a:srgbClr val="003399"/>
                  </a:solidFill>
                  <a:latin typeface="Times New Roman" panose="02020603050405020304" pitchFamily="18" charset="0"/>
                  <a:cs typeface="Times New Roman" panose="02020603050405020304" pitchFamily="18" charset="0"/>
                </a:rPr>
                <a:t> влади з метою </a:t>
              </a:r>
              <a:r>
                <a:rPr lang="uk-UA" sz="2800" b="1" dirty="0">
                  <a:solidFill>
                    <a:srgbClr val="003399"/>
                  </a:solidFill>
                  <a:latin typeface="Times New Roman" panose="02020603050405020304" pitchFamily="18" charset="0"/>
                  <a:cs typeface="Times New Roman" panose="02020603050405020304" pitchFamily="18" charset="0"/>
                </a:rPr>
                <a:t>забезпечення прав та свобод громадян</a:t>
              </a:r>
              <a:r>
                <a:rPr lang="uk-UA" sz="2800" dirty="0">
                  <a:solidFill>
                    <a:srgbClr val="003399"/>
                  </a:solidFill>
                  <a:latin typeface="Times New Roman" panose="02020603050405020304" pitchFamily="18" charset="0"/>
                  <a:cs typeface="Times New Roman" panose="02020603050405020304" pitchFamily="18" charset="0"/>
                </a:rPr>
                <a:t> та </a:t>
              </a:r>
              <a:r>
                <a:rPr lang="uk-UA" sz="2800" b="1" dirty="0">
                  <a:solidFill>
                    <a:srgbClr val="003399"/>
                  </a:solidFill>
                  <a:latin typeface="Times New Roman" panose="02020603050405020304" pitchFamily="18" charset="0"/>
                  <a:cs typeface="Times New Roman" panose="02020603050405020304" pitchFamily="18" charset="0"/>
                </a:rPr>
                <a:t>робить максимально простою і доступною</a:t>
              </a:r>
              <a:r>
                <a:rPr lang="uk-UA" sz="2800" dirty="0">
                  <a:solidFill>
                    <a:srgbClr val="003399"/>
                  </a:solidFill>
                  <a:latin typeface="Times New Roman" panose="02020603050405020304" pitchFamily="18" charset="0"/>
                  <a:cs typeface="Times New Roman" panose="02020603050405020304" pitchFamily="18" charset="0"/>
                </a:rPr>
                <a:t> взаємодію</a:t>
              </a:r>
              <a:r>
                <a:rPr lang="uk-UA" sz="2800" b="1" dirty="0">
                  <a:solidFill>
                    <a:srgbClr val="003399"/>
                  </a:solidFill>
                  <a:latin typeface="Times New Roman" panose="02020603050405020304" pitchFamily="18" charset="0"/>
                  <a:cs typeface="Times New Roman" panose="02020603050405020304" pitchFamily="18" charset="0"/>
                </a:rPr>
                <a:t> громадянина з органами влади</a:t>
              </a:r>
              <a:endParaRPr lang="ru-RU" sz="2800" b="1" dirty="0">
                <a:solidFill>
                  <a:srgbClr val="003399"/>
                </a:solidFill>
                <a:latin typeface="Times New Roman" panose="02020603050405020304" pitchFamily="18" charset="0"/>
                <a:cs typeface="Times New Roman" panose="02020603050405020304" pitchFamily="18" charset="0"/>
              </a:endParaRPr>
            </a:p>
          </p:txBody>
        </p:sp>
      </p:grpSp>
      <p:pic>
        <p:nvPicPr>
          <p:cNvPr id="25605" name="Picture 6" descr="j0438701"/>
          <p:cNvPicPr>
            <a:picLocks noChangeAspect="1" noChangeArrowheads="1"/>
          </p:cNvPicPr>
          <p:nvPr/>
        </p:nvPicPr>
        <p:blipFill>
          <a:blip r:embed="rId2" cstate="print"/>
          <a:srcRect/>
          <a:stretch>
            <a:fillRect/>
          </a:stretch>
        </p:blipFill>
        <p:spPr bwMode="auto">
          <a:xfrm>
            <a:off x="179388" y="5068411"/>
            <a:ext cx="2428875" cy="1489075"/>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pic>
        <p:nvPicPr>
          <p:cNvPr id="25606" name="Picture 7" descr="Slav1"/>
          <p:cNvPicPr>
            <a:picLocks noChangeAspect="1" noChangeArrowheads="1"/>
          </p:cNvPicPr>
          <p:nvPr/>
        </p:nvPicPr>
        <p:blipFill>
          <a:blip r:embed="rId3" cstate="print"/>
          <a:srcRect t="30263" r="6561"/>
          <a:stretch>
            <a:fillRect/>
          </a:stretch>
        </p:blipFill>
        <p:spPr bwMode="auto">
          <a:xfrm>
            <a:off x="3333138" y="5085633"/>
            <a:ext cx="2562225" cy="1493837"/>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pic>
        <p:nvPicPr>
          <p:cNvPr id="25607" name="Picture 8" descr="j0432728"/>
          <p:cNvPicPr>
            <a:picLocks noChangeAspect="1" noChangeArrowheads="1"/>
          </p:cNvPicPr>
          <p:nvPr/>
        </p:nvPicPr>
        <p:blipFill>
          <a:blip r:embed="rId4" cstate="print"/>
          <a:srcRect/>
          <a:stretch>
            <a:fillRect/>
          </a:stretch>
        </p:blipFill>
        <p:spPr bwMode="auto">
          <a:xfrm>
            <a:off x="6586538" y="5059302"/>
            <a:ext cx="2306637" cy="1536700"/>
          </a:xfrm>
          <a:prstGeom prst="rect">
            <a:avLst/>
          </a:prstGeom>
          <a:noFill/>
          <a:ln w="9525">
            <a:solidFill>
              <a:schemeClr val="bg2"/>
            </a:solidFill>
            <a:miter lim="800000"/>
            <a:headEnd/>
            <a:tailEnd/>
          </a:ln>
          <a:effectLst>
            <a:outerShdw dist="107763" dir="2700000" algn="ctr" rotWithShape="0">
              <a:srgbClr val="808080">
                <a:alpha val="50000"/>
              </a:srgbClr>
            </a:outerShdw>
          </a:effec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smtClean="0">
                <a:solidFill>
                  <a:srgbClr val="0070C0"/>
                </a:solidFill>
                <a:latin typeface="Times New Roman" panose="02020603050405020304" pitchFamily="18" charset="0"/>
                <a:cs typeface="Times New Roman" panose="02020603050405020304" pitchFamily="18" charset="0"/>
              </a:rPr>
              <a:t>Послуги бібліотеки в </a:t>
            </a:r>
            <a:br>
              <a:rPr lang="uk-UA" sz="4800" b="1" dirty="0" smtClean="0">
                <a:solidFill>
                  <a:srgbClr val="0070C0"/>
                </a:solidFill>
                <a:latin typeface="Times New Roman" panose="02020603050405020304" pitchFamily="18" charset="0"/>
                <a:cs typeface="Times New Roman" panose="02020603050405020304" pitchFamily="18" charset="0"/>
              </a:rPr>
            </a:br>
            <a:r>
              <a:rPr lang="uk-UA" sz="4800" b="1" dirty="0" smtClean="0">
                <a:solidFill>
                  <a:srgbClr val="0070C0"/>
                </a:solidFill>
                <a:latin typeface="Times New Roman" panose="02020603050405020304" pitchFamily="18" charset="0"/>
                <a:cs typeface="Times New Roman" panose="02020603050405020304" pitchFamily="18" charset="0"/>
              </a:rPr>
              <a:t>рамках е-урядування</a:t>
            </a:r>
            <a:endParaRPr lang="uk-UA" sz="4800" b="1" dirty="0">
              <a:solidFill>
                <a:srgbClr val="0070C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p:txBody>
          <a:bodyPr/>
          <a:lstStyle/>
          <a:p>
            <a:r>
              <a:rPr lang="uk-UA" sz="2800" dirty="0" smtClean="0">
                <a:latin typeface="Times New Roman" panose="02020603050405020304" pitchFamily="18" charset="0"/>
                <a:cs typeface="Times New Roman" panose="02020603050405020304" pitchFamily="18" charset="0"/>
              </a:rPr>
              <a:t>Безкоштовний вільний доступ </a:t>
            </a:r>
            <a:r>
              <a:rPr lang="en-US" sz="2800" dirty="0" smtClean="0">
                <a:latin typeface="Times New Roman" panose="02020603050405020304" pitchFamily="18" charset="0"/>
                <a:cs typeface="Times New Roman" panose="02020603050405020304" pitchFamily="18" charset="0"/>
              </a:rPr>
              <a:t>l</a:t>
            </a:r>
            <a:r>
              <a:rPr lang="uk-UA" sz="2800" dirty="0" smtClean="0">
                <a:latin typeface="Times New Roman" panose="02020603050405020304" pitchFamily="18" charset="0"/>
                <a:cs typeface="Times New Roman" panose="02020603050405020304" pitchFamily="18" charset="0"/>
              </a:rPr>
              <a:t>о ресурсів </a:t>
            </a:r>
            <a:r>
              <a:rPr lang="uk-UA" sz="2800" dirty="0" err="1" smtClean="0">
                <a:latin typeface="Times New Roman" panose="02020603050405020304" pitchFamily="18" charset="0"/>
                <a:cs typeface="Times New Roman" panose="02020603050405020304" pitchFamily="18" charset="0"/>
              </a:rPr>
              <a:t>інтернет</a:t>
            </a:r>
            <a:endParaRPr lang="uk-UA" sz="2800" dirty="0" smtClean="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Навчальні послуги</a:t>
            </a:r>
          </a:p>
          <a:p>
            <a:r>
              <a:rPr lang="uk-UA" sz="2800" dirty="0" smtClean="0">
                <a:latin typeface="Times New Roman" panose="02020603050405020304" pitchFamily="18" charset="0"/>
                <a:cs typeface="Times New Roman" panose="02020603050405020304" pitchFamily="18" charset="0"/>
              </a:rPr>
              <a:t>Тренінги</a:t>
            </a:r>
          </a:p>
          <a:p>
            <a:r>
              <a:rPr lang="uk-UA" sz="2800" dirty="0" smtClean="0">
                <a:latin typeface="Times New Roman" panose="02020603050405020304" pitchFamily="18" charset="0"/>
                <a:cs typeface="Times New Roman" panose="02020603050405020304" pitchFamily="18" charset="0"/>
              </a:rPr>
              <a:t>Огляди веб-сайтів державної влади та місцевого самоврядування</a:t>
            </a:r>
          </a:p>
          <a:p>
            <a:r>
              <a:rPr lang="uk-UA" sz="2800" smtClean="0">
                <a:latin typeface="Times New Roman" panose="02020603050405020304" pitchFamily="18" charset="0"/>
                <a:cs typeface="Times New Roman" panose="02020603050405020304" pitchFamily="18" charset="0"/>
              </a:rPr>
              <a:t>Он-лайн </a:t>
            </a:r>
            <a:r>
              <a:rPr lang="uk-UA" sz="2800" dirty="0" smtClean="0">
                <a:latin typeface="Times New Roman" panose="02020603050405020304" pitchFamily="18" charset="0"/>
                <a:cs typeface="Times New Roman" panose="02020603050405020304" pitchFamily="18" charset="0"/>
              </a:rPr>
              <a:t>подорожі</a:t>
            </a:r>
          </a:p>
          <a:p>
            <a:r>
              <a:rPr lang="uk-UA" sz="2800" dirty="0" smtClean="0">
                <a:latin typeface="Times New Roman" panose="02020603050405020304" pitchFamily="18" charset="0"/>
                <a:cs typeface="Times New Roman" panose="02020603050405020304" pitchFamily="18" charset="0"/>
              </a:rPr>
              <a:t>Консультації по роботі із зверненням за інформацією</a:t>
            </a:r>
            <a:endParaRPr lang="uk-UA" sz="2800" dirty="0">
              <a:latin typeface="Times New Roman" panose="02020603050405020304" pitchFamily="18" charset="0"/>
              <a:cs typeface="Times New Roman" panose="02020603050405020304" pitchFamily="18" charset="0"/>
            </a:endParaRPr>
          </a:p>
        </p:txBody>
      </p:sp>
      <p:sp>
        <p:nvSpPr>
          <p:cNvPr id="4" name="Місце для номера слайда 3"/>
          <p:cNvSpPr>
            <a:spLocks noGrp="1"/>
          </p:cNvSpPr>
          <p:nvPr>
            <p:ph type="sldNum" sz="quarter" idx="12"/>
          </p:nvPr>
        </p:nvSpPr>
        <p:spPr/>
        <p:txBody>
          <a:bodyPr/>
          <a:lstStyle/>
          <a:p>
            <a:pPr>
              <a:defRPr/>
            </a:pPr>
            <a:fld id="{04EDD41A-0AB4-438D-AD13-E50CFF1B1447}" type="slidenum">
              <a:rPr lang="ru-RU" smtClean="0"/>
              <a:pPr>
                <a:defRPr/>
              </a:pPr>
              <a:t>30</a:t>
            </a:fld>
            <a:endParaRPr lang="ru-RU"/>
          </a:p>
        </p:txBody>
      </p:sp>
    </p:spTree>
    <p:extLst>
      <p:ext uri="{BB962C8B-B14F-4D97-AF65-F5344CB8AC3E}">
        <p14:creationId xmlns:p14="http://schemas.microsoft.com/office/powerpoint/2010/main" val="2647999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uk-UA" sz="4800" b="1" dirty="0" smtClean="0">
                <a:solidFill>
                  <a:srgbClr val="0070C0"/>
                </a:solidFill>
                <a:latin typeface="Times New Roman" panose="02020603050405020304" pitchFamily="18" charset="0"/>
                <a:cs typeface="Times New Roman" panose="02020603050405020304" pitchFamily="18" charset="0"/>
              </a:rPr>
              <a:t>На допомогу ВПО</a:t>
            </a:r>
            <a:endParaRPr lang="uk-UA" sz="4800" b="1" dirty="0">
              <a:solidFill>
                <a:srgbClr val="0070C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395536" y="1052736"/>
            <a:ext cx="8229600" cy="4525963"/>
          </a:xfrm>
        </p:spPr>
        <p:txBody>
          <a:bodyPr/>
          <a:lstStyle/>
          <a:p>
            <a:r>
              <a:rPr lang="uk-UA" dirty="0" smtClean="0"/>
              <a:t>Сайт парламентської бібліотеки</a:t>
            </a:r>
            <a:endParaRPr lang="uk-UA" dirty="0"/>
          </a:p>
        </p:txBody>
      </p:sp>
      <p:sp>
        <p:nvSpPr>
          <p:cNvPr id="4" name="Місце для номера слайда 3"/>
          <p:cNvSpPr>
            <a:spLocks noGrp="1"/>
          </p:cNvSpPr>
          <p:nvPr>
            <p:ph type="sldNum" sz="quarter" idx="12"/>
          </p:nvPr>
        </p:nvSpPr>
        <p:spPr/>
        <p:txBody>
          <a:bodyPr/>
          <a:lstStyle/>
          <a:p>
            <a:pPr>
              <a:defRPr/>
            </a:pPr>
            <a:fld id="{04EDD41A-0AB4-438D-AD13-E50CFF1B1447}" type="slidenum">
              <a:rPr lang="ru-RU" smtClean="0"/>
              <a:pPr>
                <a:defRPr/>
              </a:pPr>
              <a:t>31</a:t>
            </a:fld>
            <a:endParaRPr lang="ru-RU"/>
          </a:p>
        </p:txBody>
      </p:sp>
      <p:pic>
        <p:nvPicPr>
          <p:cNvPr id="655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97" t="10174" r="20988" b="11083"/>
          <a:stretch/>
        </p:blipFill>
        <p:spPr bwMode="auto">
          <a:xfrm>
            <a:off x="574735" y="1700808"/>
            <a:ext cx="820891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Пряма зі стрілкою 5"/>
          <p:cNvCxnSpPr/>
          <p:nvPr/>
        </p:nvCxnSpPr>
        <p:spPr>
          <a:xfrm flipV="1">
            <a:off x="810508" y="5805264"/>
            <a:ext cx="665148"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Овал 9"/>
          <p:cNvSpPr/>
          <p:nvPr/>
        </p:nvSpPr>
        <p:spPr>
          <a:xfrm>
            <a:off x="810508" y="5373216"/>
            <a:ext cx="1944033"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30104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07504" y="116632"/>
            <a:ext cx="8856984" cy="6624736"/>
          </a:xfrm>
          <a:prstGeom prst="rect">
            <a:avLst/>
          </a:prstGeom>
          <a:solidFill>
            <a:srgbClr val="FFFF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3969" name="Заголовок 1"/>
          <p:cNvSpPr>
            <a:spLocks noGrp="1"/>
          </p:cNvSpPr>
          <p:nvPr>
            <p:ph type="title"/>
          </p:nvPr>
        </p:nvSpPr>
        <p:spPr>
          <a:xfrm>
            <a:off x="421196" y="548680"/>
            <a:ext cx="8229600" cy="3888432"/>
          </a:xfrm>
        </p:spPr>
        <p:txBody>
          <a:bodyPr/>
          <a:lstStyle/>
          <a:p>
            <a:r>
              <a:rPr lang="uk-UA" sz="7200" b="1" dirty="0" smtClean="0">
                <a:solidFill>
                  <a:srgbClr val="0070C0"/>
                </a:solidFill>
                <a:latin typeface="Times New Roman" panose="02020603050405020304" pitchFamily="18" charset="0"/>
                <a:cs typeface="Times New Roman" panose="02020603050405020304" pitchFamily="18" charset="0"/>
              </a:rPr>
              <a:t>Бажаємо успіхів в </a:t>
            </a:r>
            <a:br>
              <a:rPr lang="uk-UA" sz="7200" b="1" dirty="0" smtClean="0">
                <a:solidFill>
                  <a:srgbClr val="0070C0"/>
                </a:solidFill>
                <a:latin typeface="Times New Roman" panose="02020603050405020304" pitchFamily="18" charset="0"/>
                <a:cs typeface="Times New Roman" panose="02020603050405020304" pitchFamily="18" charset="0"/>
              </a:rPr>
            </a:br>
            <a:r>
              <a:rPr lang="uk-UA" sz="7200" b="1" dirty="0" smtClean="0">
                <a:solidFill>
                  <a:srgbClr val="0070C0"/>
                </a:solidFill>
                <a:latin typeface="Times New Roman" panose="02020603050405020304" pitchFamily="18" charset="0"/>
                <a:cs typeface="Times New Roman" panose="02020603050405020304" pitchFamily="18" charset="0"/>
              </a:rPr>
              <a:t>партнерській діяльності!</a:t>
            </a:r>
            <a:endParaRPr lang="ru-RU" sz="7200" b="1" dirty="0" smtClean="0">
              <a:solidFill>
                <a:srgbClr val="0070C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42B306C8-0674-4014-A0DE-8792829C5947}" type="slidenum">
              <a:rPr lang="ru-RU" smtClean="0"/>
              <a:pPr>
                <a:defRPr/>
              </a:pPr>
              <a:t>32</a:t>
            </a:fld>
            <a:endParaRPr lang="ru-RU"/>
          </a:p>
        </p:txBody>
      </p:sp>
      <p:pic>
        <p:nvPicPr>
          <p:cNvPr id="66562" name="Picture 2" descr="http://img11.nnm.me/9/f/7/5/a/0752281f3ee0be28f0c7eb8532c.jpg"/>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2555776" y="4293406"/>
            <a:ext cx="4248150" cy="2533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96A8FD34-1550-4A3C-B445-029B4690EEC2}" type="slidenum">
              <a:rPr lang="ru-RU" smtClean="0">
                <a:solidFill>
                  <a:srgbClr val="003E06"/>
                </a:solidFill>
                <a:latin typeface="Arial" charset="0"/>
                <a:cs typeface="Arial" charset="0"/>
              </a:rPr>
              <a:pPr algn="l" fontAlgn="base">
                <a:spcBef>
                  <a:spcPct val="0"/>
                </a:spcBef>
                <a:spcAft>
                  <a:spcPct val="0"/>
                </a:spcAft>
              </a:pPr>
              <a:t>4</a:t>
            </a:fld>
            <a:endParaRPr lang="ru-RU" smtClean="0">
              <a:solidFill>
                <a:srgbClr val="003E06"/>
              </a:solidFill>
              <a:latin typeface="Arial" charset="0"/>
              <a:cs typeface="Arial" charset="0"/>
            </a:endParaRPr>
          </a:p>
        </p:txBody>
      </p:sp>
      <p:sp>
        <p:nvSpPr>
          <p:cNvPr id="19458" name="Rectangle 2"/>
          <p:cNvSpPr>
            <a:spLocks noGrp="1" noChangeArrowheads="1"/>
          </p:cNvSpPr>
          <p:nvPr>
            <p:ph type="title"/>
          </p:nvPr>
        </p:nvSpPr>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Навіщо е-урядування:</a:t>
            </a:r>
            <a:endParaRPr lang="ru-RU" sz="4800" b="1" dirty="0" smtClean="0">
              <a:solidFill>
                <a:srgbClr val="0070C0"/>
              </a:solidFill>
              <a:latin typeface="Times New Roman" panose="02020603050405020304" pitchFamily="18" charset="0"/>
              <a:cs typeface="Times New Roman" panose="02020603050405020304" pitchFamily="18" charset="0"/>
            </a:endParaRPr>
          </a:p>
        </p:txBody>
      </p:sp>
      <p:pic>
        <p:nvPicPr>
          <p:cNvPr id="27652" name="Picture 7" descr="j0438478"/>
          <p:cNvPicPr>
            <a:picLocks noChangeAspect="1" noChangeArrowheads="1"/>
          </p:cNvPicPr>
          <p:nvPr/>
        </p:nvPicPr>
        <p:blipFill>
          <a:blip r:embed="rId2" cstate="print"/>
          <a:srcRect/>
          <a:stretch>
            <a:fillRect/>
          </a:stretch>
        </p:blipFill>
        <p:spPr bwMode="auto">
          <a:xfrm>
            <a:off x="7019925" y="4260850"/>
            <a:ext cx="1792288" cy="1616075"/>
          </a:xfrm>
          <a:prstGeom prst="rect">
            <a:avLst/>
          </a:prstGeom>
          <a:noFill/>
          <a:ln w="9525">
            <a:solidFill>
              <a:srgbClr val="008000"/>
            </a:solidFill>
            <a:miter lim="800000"/>
            <a:headEnd/>
            <a:tailEnd/>
          </a:ln>
          <a:effectLst>
            <a:outerShdw dist="107763" dir="2700000" algn="ctr" rotWithShape="0">
              <a:srgbClr val="808080">
                <a:alpha val="50000"/>
              </a:srgbClr>
            </a:outerShdw>
          </a:effectLst>
        </p:spPr>
      </p:pic>
      <p:sp>
        <p:nvSpPr>
          <p:cNvPr id="38916" name="AutoShape 4"/>
          <p:cNvSpPr>
            <a:spLocks noChangeArrowheads="1"/>
          </p:cNvSpPr>
          <p:nvPr/>
        </p:nvSpPr>
        <p:spPr bwMode="auto">
          <a:xfrm>
            <a:off x="250825" y="1412875"/>
            <a:ext cx="8569325" cy="2160588"/>
          </a:xfrm>
          <a:prstGeom prst="flowChartAlternateProcess">
            <a:avLst/>
          </a:prstGeom>
          <a:solidFill>
            <a:schemeClr val="bg2">
              <a:lumMod val="20000"/>
              <a:lumOff val="80000"/>
            </a:schemeClr>
          </a:solidFill>
          <a:ln w="9525">
            <a:noFill/>
            <a:miter lim="800000"/>
            <a:headEnd/>
            <a:tailEnd/>
          </a:ln>
          <a:effectLst>
            <a:outerShdw dist="35921" dir="2700000" algn="ctr" rotWithShape="0">
              <a:srgbClr val="808080"/>
            </a:outerShdw>
          </a:effectLst>
        </p:spPr>
        <p:txBody>
          <a:bodyPr wrap="none" anchor="ctr"/>
          <a:lstStyle/>
          <a:p>
            <a:pPr>
              <a:defRPr/>
            </a:pPr>
            <a:endParaRPr lang="ru-RU">
              <a:cs typeface="+mn-cs"/>
            </a:endParaRPr>
          </a:p>
        </p:txBody>
      </p:sp>
      <p:sp>
        <p:nvSpPr>
          <p:cNvPr id="38920" name="Text Box 8"/>
          <p:cNvSpPr txBox="1">
            <a:spLocks noChangeArrowheads="1"/>
          </p:cNvSpPr>
          <p:nvPr/>
        </p:nvSpPr>
        <p:spPr bwMode="auto">
          <a:xfrm>
            <a:off x="468313" y="1462088"/>
            <a:ext cx="8135937" cy="2086725"/>
          </a:xfrm>
          <a:prstGeom prst="rect">
            <a:avLst/>
          </a:prstGeom>
          <a:solidFill>
            <a:schemeClr val="bg2">
              <a:lumMod val="20000"/>
              <a:lumOff val="80000"/>
            </a:schemeClr>
          </a:solidFill>
          <a:ln w="9525">
            <a:noFill/>
            <a:miter lim="800000"/>
            <a:headEnd/>
            <a:tailEnd/>
          </a:ln>
          <a:effectLst/>
        </p:spPr>
        <p:txBody>
          <a:bodyPr>
            <a:spAutoFit/>
          </a:bodyPr>
          <a:lstStyle/>
          <a:p>
            <a:pPr algn="just">
              <a:lnSpc>
                <a:spcPct val="90000"/>
              </a:lnSpc>
              <a:spcBef>
                <a:spcPct val="20000"/>
              </a:spcBef>
              <a:buFont typeface="Wingdings" pitchFamily="2" charset="2"/>
              <a:buChar char="Ø"/>
              <a:defRPr/>
            </a:pPr>
            <a:r>
              <a:rPr lang="en-US" sz="2400" b="1" dirty="0">
                <a:solidFill>
                  <a:srgbClr val="003399"/>
                </a:solidFill>
                <a:latin typeface="Times New Roman" panose="02020603050405020304" pitchFamily="18" charset="0"/>
                <a:cs typeface="Times New Roman" panose="02020603050405020304" pitchFamily="18" charset="0"/>
              </a:rPr>
              <a:t>    </a:t>
            </a:r>
            <a:r>
              <a:rPr lang="uk-UA" sz="2400" b="1" dirty="0">
                <a:solidFill>
                  <a:srgbClr val="003399"/>
                </a:solidFill>
                <a:latin typeface="Times New Roman" panose="02020603050405020304" pitchFamily="18" charset="0"/>
                <a:cs typeface="Times New Roman" panose="02020603050405020304" pitchFamily="18" charset="0"/>
              </a:rPr>
              <a:t>громадянам</a:t>
            </a:r>
            <a:r>
              <a:rPr lang="uk-UA" sz="2400" dirty="0">
                <a:solidFill>
                  <a:srgbClr val="003399"/>
                </a:solidFill>
                <a:latin typeface="Times New Roman" panose="02020603050405020304" pitchFamily="18" charset="0"/>
                <a:cs typeface="Times New Roman" panose="02020603050405020304" pitchFamily="18" charset="0"/>
              </a:rPr>
              <a:t> </a:t>
            </a:r>
            <a:r>
              <a:rPr lang="uk-UA" sz="2400" b="1" dirty="0">
                <a:solidFill>
                  <a:srgbClr val="003399"/>
                </a:solidFill>
                <a:latin typeface="Times New Roman" panose="02020603050405020304" pitchFamily="18" charset="0"/>
                <a:cs typeface="Times New Roman" panose="02020603050405020304" pitchFamily="18" charset="0"/>
              </a:rPr>
              <a:t>та бізнесу</a:t>
            </a:r>
            <a:r>
              <a:rPr lang="uk-UA" sz="2400" dirty="0">
                <a:solidFill>
                  <a:srgbClr val="003399"/>
                </a:solidFill>
                <a:latin typeface="Times New Roman" panose="02020603050405020304" pitchFamily="18" charset="0"/>
                <a:cs typeface="Times New Roman" panose="02020603050405020304" pitchFamily="18" charset="0"/>
              </a:rPr>
              <a:t> – швидко і зручно одержувати послуги, надані органами влади, в електронному вигляді; звертатися до органів влади через мережу Інтернет; отримувати повну, правдиву і своєчасну інформацію щодо життєво важливих питань і брати участь в управлінні містом, державою</a:t>
            </a:r>
            <a:endParaRPr lang="ru-RU" sz="2400" dirty="0">
              <a:solidFill>
                <a:srgbClr val="003399"/>
              </a:solidFill>
              <a:latin typeface="Times New Roman" panose="02020603050405020304" pitchFamily="18" charset="0"/>
              <a:cs typeface="Times New Roman" panose="02020603050405020304" pitchFamily="18" charset="0"/>
            </a:endParaRPr>
          </a:p>
        </p:txBody>
      </p:sp>
      <p:grpSp>
        <p:nvGrpSpPr>
          <p:cNvPr id="2" name="Group 13"/>
          <p:cNvGrpSpPr>
            <a:grpSpLocks/>
          </p:cNvGrpSpPr>
          <p:nvPr/>
        </p:nvGrpSpPr>
        <p:grpSpPr bwMode="auto">
          <a:xfrm>
            <a:off x="250825" y="3933825"/>
            <a:ext cx="6481763" cy="2303463"/>
            <a:chOff x="158" y="2478"/>
            <a:chExt cx="4083" cy="1451"/>
          </a:xfrm>
          <a:solidFill>
            <a:srgbClr val="FFFF99"/>
          </a:solidFill>
        </p:grpSpPr>
        <p:sp>
          <p:nvSpPr>
            <p:cNvPr id="38918" name="AutoShape 6"/>
            <p:cNvSpPr>
              <a:spLocks noChangeArrowheads="1"/>
            </p:cNvSpPr>
            <p:nvPr/>
          </p:nvSpPr>
          <p:spPr bwMode="auto">
            <a:xfrm>
              <a:off x="158" y="2478"/>
              <a:ext cx="4083" cy="1451"/>
            </a:xfrm>
            <a:prstGeom prst="flowChartAlternateProcess">
              <a:avLst/>
            </a:prstGeom>
            <a:grpFill/>
            <a:ln w="9525">
              <a:noFill/>
              <a:miter lim="800000"/>
              <a:headEnd/>
              <a:tailEnd/>
            </a:ln>
            <a:effectLst>
              <a:outerShdw dist="35921" dir="2700000" algn="ctr" rotWithShape="0">
                <a:srgbClr val="808080">
                  <a:alpha val="50000"/>
                </a:srgbClr>
              </a:outerShdw>
            </a:effectLst>
          </p:spPr>
          <p:txBody>
            <a:bodyPr wrap="none" anchor="ctr"/>
            <a:lstStyle/>
            <a:p>
              <a:pPr>
                <a:defRPr/>
              </a:pPr>
              <a:endParaRPr lang="ru-RU">
                <a:cs typeface="+mn-cs"/>
              </a:endParaRPr>
            </a:p>
          </p:txBody>
        </p:sp>
        <p:sp>
          <p:nvSpPr>
            <p:cNvPr id="38923" name="Text Box 11"/>
            <p:cNvSpPr txBox="1">
              <a:spLocks noChangeArrowheads="1"/>
            </p:cNvSpPr>
            <p:nvPr/>
          </p:nvSpPr>
          <p:spPr bwMode="auto">
            <a:xfrm>
              <a:off x="203" y="2553"/>
              <a:ext cx="3992" cy="1314"/>
            </a:xfrm>
            <a:prstGeom prst="rect">
              <a:avLst/>
            </a:prstGeom>
            <a:grpFill/>
            <a:ln w="9525">
              <a:noFill/>
              <a:miter lim="800000"/>
              <a:headEnd/>
              <a:tailEnd/>
            </a:ln>
            <a:effectLst/>
          </p:spPr>
          <p:txBody>
            <a:bodyPr>
              <a:spAutoFit/>
            </a:bodyPr>
            <a:lstStyle/>
            <a:p>
              <a:pPr algn="just">
                <a:lnSpc>
                  <a:spcPct val="90000"/>
                </a:lnSpc>
                <a:spcBef>
                  <a:spcPct val="20000"/>
                </a:spcBef>
                <a:buFont typeface="Wingdings" pitchFamily="2" charset="2"/>
                <a:buChar char="Ø"/>
                <a:defRPr/>
              </a:pPr>
              <a:r>
                <a:rPr lang="en-US" sz="2400" b="1" dirty="0">
                  <a:solidFill>
                    <a:srgbClr val="003399"/>
                  </a:solidFill>
                  <a:latin typeface="Times New Roman" panose="02020603050405020304" pitchFamily="18" charset="0"/>
                  <a:cs typeface="Times New Roman" panose="02020603050405020304" pitchFamily="18" charset="0"/>
                </a:rPr>
                <a:t>    </a:t>
              </a:r>
              <a:r>
                <a:rPr lang="uk-UA" sz="2400" b="1" dirty="0">
                  <a:solidFill>
                    <a:srgbClr val="003399"/>
                  </a:solidFill>
                  <a:latin typeface="Times New Roman" panose="02020603050405020304" pitchFamily="18" charset="0"/>
                  <a:cs typeface="Times New Roman" panose="02020603050405020304" pitchFamily="18" charset="0"/>
                </a:rPr>
                <a:t>органам влади</a:t>
              </a:r>
              <a:r>
                <a:rPr lang="uk-UA" sz="2400" dirty="0">
                  <a:solidFill>
                    <a:srgbClr val="003399"/>
                  </a:solidFill>
                  <a:latin typeface="Times New Roman" panose="02020603050405020304" pitchFamily="18" charset="0"/>
                  <a:cs typeface="Times New Roman" panose="02020603050405020304" pitchFamily="18" charset="0"/>
                </a:rPr>
                <a:t> – підвищити оперативність, ефективність своєї роботи; покращити відносини з громадянами та бізнесом; приймати рішення, узгоджені з громадянами та бізнесом, зосередивши свою увагу на стратегічних напрямках</a:t>
              </a:r>
              <a:endParaRPr lang="ru-RU" sz="2400" dirty="0">
                <a:solidFill>
                  <a:srgbClr val="003399"/>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AF8CE859-7A80-4162-A29A-576ED9AA3377}" type="slidenum">
              <a:rPr lang="ru-RU" smtClean="0">
                <a:solidFill>
                  <a:srgbClr val="003E06"/>
                </a:solidFill>
                <a:latin typeface="Arial" charset="0"/>
                <a:cs typeface="Arial" charset="0"/>
              </a:rPr>
              <a:pPr algn="l" fontAlgn="base">
                <a:spcBef>
                  <a:spcPct val="0"/>
                </a:spcBef>
                <a:spcAft>
                  <a:spcPct val="0"/>
                </a:spcAft>
              </a:pPr>
              <a:t>5</a:t>
            </a:fld>
            <a:endParaRPr lang="ru-RU" smtClean="0">
              <a:solidFill>
                <a:srgbClr val="003E06"/>
              </a:solidFill>
              <a:latin typeface="Arial" charset="0"/>
              <a:cs typeface="Arial" charset="0"/>
            </a:endParaRPr>
          </a:p>
        </p:txBody>
      </p:sp>
      <p:sp>
        <p:nvSpPr>
          <p:cNvPr id="20482" name="Rectangle 2"/>
          <p:cNvSpPr>
            <a:spLocks noGrp="1" noChangeArrowheads="1"/>
          </p:cNvSpPr>
          <p:nvPr>
            <p:ph type="title"/>
          </p:nvPr>
        </p:nvSpPr>
        <p:spPr>
          <a:xfrm>
            <a:off x="446088" y="115888"/>
            <a:ext cx="8229600" cy="1143000"/>
          </a:xfrm>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е-Урядування:</a:t>
            </a:r>
            <a:endParaRPr lang="ru-RU" sz="4800" b="1" dirty="0" smtClean="0">
              <a:solidFill>
                <a:srgbClr val="0070C0"/>
              </a:solidFill>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type="body" idx="1"/>
          </p:nvPr>
        </p:nvSpPr>
        <p:spPr>
          <a:xfrm>
            <a:off x="2411413" y="1412875"/>
            <a:ext cx="6481762" cy="5373688"/>
          </a:xfrm>
        </p:spPr>
        <p:txBody>
          <a:bodyPr/>
          <a:lstStyle/>
          <a:p>
            <a:pPr algn="just" eaLnBrk="1" hangingPunct="1">
              <a:spcBef>
                <a:spcPct val="40000"/>
              </a:spcBef>
            </a:pPr>
            <a:r>
              <a:rPr lang="uk-UA" dirty="0" smtClean="0">
                <a:latin typeface="Times New Roman" panose="02020603050405020304" pitchFamily="18" charset="0"/>
                <a:cs typeface="Times New Roman" panose="02020603050405020304" pitchFamily="18" charset="0"/>
              </a:rPr>
              <a:t>створює умови для нормального розвитку бізнесу, поліпшення інвестиційного клімату, зростання економіки, а також забезпечує реальну участь громадян у політичних процесах </a:t>
            </a:r>
          </a:p>
          <a:p>
            <a:pPr algn="just" eaLnBrk="1" hangingPunct="1">
              <a:spcBef>
                <a:spcPct val="40000"/>
              </a:spcBef>
            </a:pPr>
            <a:r>
              <a:rPr lang="uk-UA" dirty="0" smtClean="0">
                <a:latin typeface="Times New Roman" panose="02020603050405020304" pitchFamily="18" charset="0"/>
                <a:cs typeface="Times New Roman" panose="02020603050405020304" pitchFamily="18" charset="0"/>
              </a:rPr>
              <a:t>здатне змінити саму природу влади, зробити її більш прозорою та підконтрольною громадськості</a:t>
            </a:r>
            <a:r>
              <a:rPr lang="uk-UA" sz="3600" dirty="0" smtClean="0">
                <a:latin typeface="Times New Roman" panose="02020603050405020304" pitchFamily="18" charset="0"/>
                <a:cs typeface="Times New Roman" panose="02020603050405020304" pitchFamily="18" charset="0"/>
              </a:rPr>
              <a:t> </a:t>
            </a:r>
            <a:endParaRPr lang="ru-RU" sz="3600" dirty="0" smtClean="0">
              <a:latin typeface="Times New Roman" panose="02020603050405020304" pitchFamily="18" charset="0"/>
              <a:cs typeface="Times New Roman" panose="02020603050405020304" pitchFamily="18" charset="0"/>
            </a:endParaRPr>
          </a:p>
        </p:txBody>
      </p:sp>
      <p:pic>
        <p:nvPicPr>
          <p:cNvPr id="28677" name="Picture 5" descr="j0411662"/>
          <p:cNvPicPr>
            <a:picLocks noChangeAspect="1" noChangeArrowheads="1"/>
          </p:cNvPicPr>
          <p:nvPr/>
        </p:nvPicPr>
        <p:blipFill>
          <a:blip r:embed="rId2" cstate="print"/>
          <a:srcRect/>
          <a:stretch>
            <a:fillRect/>
          </a:stretch>
        </p:blipFill>
        <p:spPr bwMode="auto">
          <a:xfrm>
            <a:off x="250825" y="1268413"/>
            <a:ext cx="1990725" cy="2603500"/>
          </a:xfrm>
          <a:prstGeom prst="rect">
            <a:avLst/>
          </a:prstGeom>
          <a:noFill/>
          <a:ln w="9525">
            <a:solidFill>
              <a:srgbClr val="003366"/>
            </a:solidFill>
            <a:miter lim="800000"/>
            <a:headEnd/>
            <a:tailEnd/>
          </a:ln>
          <a:effectLst>
            <a:outerShdw dist="107763" dir="2700000" algn="ctr" rotWithShape="0">
              <a:srgbClr val="808080">
                <a:alpha val="50000"/>
              </a:srgbClr>
            </a:outerShdw>
          </a:effectLst>
        </p:spPr>
      </p:pic>
      <p:pic>
        <p:nvPicPr>
          <p:cNvPr id="28678" name="Picture 7" descr="ATT2936887"/>
          <p:cNvPicPr>
            <a:picLocks noChangeAspect="1" noChangeArrowheads="1"/>
          </p:cNvPicPr>
          <p:nvPr/>
        </p:nvPicPr>
        <p:blipFill>
          <a:blip r:embed="rId3" cstate="print"/>
          <a:srcRect/>
          <a:stretch>
            <a:fillRect/>
          </a:stretch>
        </p:blipFill>
        <p:spPr bwMode="auto">
          <a:xfrm>
            <a:off x="250825" y="4005263"/>
            <a:ext cx="2025650" cy="2451100"/>
          </a:xfrm>
          <a:prstGeom prst="rect">
            <a:avLst/>
          </a:prstGeom>
          <a:noFill/>
          <a:ln w="9525">
            <a:solidFill>
              <a:srgbClr val="003366"/>
            </a:solidFill>
            <a:miter lim="800000"/>
            <a:headEnd/>
            <a:tailEnd/>
          </a:ln>
          <a:effectLst>
            <a:outerShdw dist="107763" dir="2700000" algn="ctr" rotWithShape="0">
              <a:srgbClr val="808080">
                <a:alpha val="50000"/>
              </a:srgbClr>
            </a:outerShdw>
          </a:effec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EF43BA0A-5571-4EFE-B10E-77FA9A2CACBD}" type="slidenum">
              <a:rPr lang="ru-RU" smtClean="0">
                <a:solidFill>
                  <a:srgbClr val="003E06"/>
                </a:solidFill>
                <a:latin typeface="Arial" charset="0"/>
                <a:cs typeface="Arial" charset="0"/>
              </a:rPr>
              <a:pPr algn="l" fontAlgn="base">
                <a:spcBef>
                  <a:spcPct val="0"/>
                </a:spcBef>
                <a:spcAft>
                  <a:spcPct val="0"/>
                </a:spcAft>
              </a:pPr>
              <a:t>6</a:t>
            </a:fld>
            <a:endParaRPr lang="ru-RU" smtClean="0">
              <a:solidFill>
                <a:srgbClr val="003E06"/>
              </a:solidFill>
              <a:latin typeface="Arial" charset="0"/>
              <a:cs typeface="Arial" charset="0"/>
            </a:endParaRPr>
          </a:p>
        </p:txBody>
      </p:sp>
      <p:sp>
        <p:nvSpPr>
          <p:cNvPr id="34821" name="AutoShape 5"/>
          <p:cNvSpPr>
            <a:spLocks noChangeArrowheads="1"/>
          </p:cNvSpPr>
          <p:nvPr/>
        </p:nvSpPr>
        <p:spPr bwMode="auto">
          <a:xfrm>
            <a:off x="107950" y="1484313"/>
            <a:ext cx="6596063" cy="4302125"/>
          </a:xfrm>
          <a:prstGeom prst="flowChartAlternateProcess">
            <a:avLst/>
          </a:prstGeom>
          <a:solidFill>
            <a:schemeClr val="bg2">
              <a:lumMod val="20000"/>
              <a:lumOff val="80000"/>
            </a:schemeClr>
          </a:solidFill>
          <a:ln w="9525">
            <a:noFill/>
            <a:miter lim="800000"/>
            <a:headEnd/>
            <a:tailEnd/>
          </a:ln>
          <a:effectLst>
            <a:outerShdw dist="35921" dir="2700000" algn="ctr" rotWithShape="0">
              <a:srgbClr val="808080">
                <a:alpha val="50000"/>
              </a:srgbClr>
            </a:outerShdw>
          </a:effectLst>
        </p:spPr>
        <p:txBody>
          <a:bodyPr wrap="none" anchor="ctr"/>
          <a:lstStyle/>
          <a:p>
            <a:pPr>
              <a:defRPr/>
            </a:pPr>
            <a:endParaRPr lang="ru-RU">
              <a:cs typeface="+mn-cs"/>
            </a:endParaRPr>
          </a:p>
        </p:txBody>
      </p:sp>
      <p:sp>
        <p:nvSpPr>
          <p:cNvPr id="21507" name="Rectangle 2"/>
          <p:cNvSpPr>
            <a:spLocks noGrp="1" noChangeArrowheads="1"/>
          </p:cNvSpPr>
          <p:nvPr>
            <p:ph type="title"/>
          </p:nvPr>
        </p:nvSpPr>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Електронна демократія</a:t>
            </a:r>
            <a:endParaRPr lang="ru-RU" sz="4800" b="1" dirty="0" smtClean="0">
              <a:solidFill>
                <a:srgbClr val="0070C0"/>
              </a:solidFill>
              <a:latin typeface="Times New Roman" panose="02020603050405020304" pitchFamily="18" charset="0"/>
              <a:cs typeface="Times New Roman" panose="02020603050405020304" pitchFamily="18" charset="0"/>
            </a:endParaRPr>
          </a:p>
        </p:txBody>
      </p:sp>
      <p:sp>
        <p:nvSpPr>
          <p:cNvPr id="21508" name="Rectangle 3"/>
          <p:cNvSpPr>
            <a:spLocks noGrp="1" noChangeArrowheads="1"/>
          </p:cNvSpPr>
          <p:nvPr>
            <p:ph type="body" idx="1"/>
          </p:nvPr>
        </p:nvSpPr>
        <p:spPr>
          <a:xfrm>
            <a:off x="238125" y="1519238"/>
            <a:ext cx="6335713" cy="4465637"/>
          </a:xfrm>
        </p:spPr>
        <p:txBody>
          <a:bodyPr/>
          <a:lstStyle/>
          <a:p>
            <a:pPr algn="just" eaLnBrk="1" hangingPunct="1">
              <a:buFontTx/>
              <a:buNone/>
            </a:pPr>
            <a:r>
              <a:rPr lang="uk-UA" sz="2800" b="1" dirty="0" smtClean="0"/>
              <a:t>    </a:t>
            </a:r>
            <a:r>
              <a:rPr lang="uk-UA" sz="2800" dirty="0" smtClean="0">
                <a:latin typeface="Times New Roman" panose="02020603050405020304" pitchFamily="18" charset="0"/>
                <a:cs typeface="Times New Roman" panose="02020603050405020304" pitchFamily="18" charset="0"/>
              </a:rPr>
              <a:t>це можливість </a:t>
            </a:r>
            <a:r>
              <a:rPr lang="uk-UA" sz="2800" b="1" dirty="0" smtClean="0">
                <a:latin typeface="Times New Roman" panose="02020603050405020304" pitchFamily="18" charset="0"/>
                <a:cs typeface="Times New Roman" panose="02020603050405020304" pitchFamily="18" charset="0"/>
              </a:rPr>
              <a:t>кожного громадянина</a:t>
            </a:r>
            <a:r>
              <a:rPr lang="uk-UA" sz="2800" dirty="0" smtClean="0">
                <a:latin typeface="Times New Roman" panose="02020603050405020304" pitchFamily="18" charset="0"/>
                <a:cs typeface="Times New Roman" panose="02020603050405020304" pitchFamily="18" charset="0"/>
              </a:rPr>
              <a:t> </a:t>
            </a:r>
            <a:r>
              <a:rPr lang="uk-UA" sz="2800" b="1" dirty="0" smtClean="0">
                <a:latin typeface="Times New Roman" panose="02020603050405020304" pitchFamily="18" charset="0"/>
                <a:cs typeface="Times New Roman" panose="02020603050405020304" pitchFamily="18" charset="0"/>
              </a:rPr>
              <a:t>брати участь у</a:t>
            </a:r>
            <a:r>
              <a:rPr lang="uk-UA" sz="2800" dirty="0" smtClean="0">
                <a:latin typeface="Times New Roman" panose="02020603050405020304" pitchFamily="18" charset="0"/>
                <a:cs typeface="Times New Roman" panose="02020603050405020304" pitchFamily="18" charset="0"/>
              </a:rPr>
              <a:t> </a:t>
            </a:r>
            <a:r>
              <a:rPr lang="uk-UA" sz="2800" b="1" dirty="0" smtClean="0">
                <a:latin typeface="Times New Roman" panose="02020603050405020304" pitchFamily="18" charset="0"/>
                <a:cs typeface="Times New Roman" panose="02020603050405020304" pitchFamily="18" charset="0"/>
              </a:rPr>
              <a:t>формуванні та реалізації</a:t>
            </a:r>
            <a:r>
              <a:rPr lang="uk-UA" sz="2800" dirty="0" smtClean="0">
                <a:latin typeface="Times New Roman" panose="02020603050405020304" pitchFamily="18" charset="0"/>
                <a:cs typeface="Times New Roman" panose="02020603050405020304" pitchFamily="18" charset="0"/>
              </a:rPr>
              <a:t> </a:t>
            </a:r>
            <a:r>
              <a:rPr lang="uk-UA" sz="2800" b="1" dirty="0" smtClean="0">
                <a:latin typeface="Times New Roman" panose="02020603050405020304" pitchFamily="18" charset="0"/>
                <a:cs typeface="Times New Roman" panose="02020603050405020304" pitchFamily="18" charset="0"/>
              </a:rPr>
              <a:t>державної (місцевої)</a:t>
            </a:r>
            <a:r>
              <a:rPr lang="uk-UA" sz="2800" dirty="0" smtClean="0">
                <a:latin typeface="Times New Roman" panose="02020603050405020304" pitchFamily="18" charset="0"/>
                <a:cs typeface="Times New Roman" panose="02020603050405020304" pitchFamily="18" charset="0"/>
              </a:rPr>
              <a:t> </a:t>
            </a:r>
            <a:r>
              <a:rPr lang="uk-UA" sz="2800" b="1" dirty="0" smtClean="0">
                <a:latin typeface="Times New Roman" panose="02020603050405020304" pitchFamily="18" charset="0"/>
                <a:cs typeface="Times New Roman" panose="02020603050405020304" pitchFamily="18" charset="0"/>
              </a:rPr>
              <a:t>політики</a:t>
            </a:r>
            <a:r>
              <a:rPr lang="uk-UA" sz="2800" dirty="0" smtClean="0">
                <a:latin typeface="Times New Roman" panose="02020603050405020304" pitchFamily="18" charset="0"/>
                <a:cs typeface="Times New Roman" panose="02020603050405020304" pitchFamily="18" charset="0"/>
              </a:rPr>
              <a:t>, прийнятті рішень органами влади, використовуючи при цьому інформаційно-комунікаційні технології  для двостороннього інтерактивного зв’язку між органами влади та громадянами</a:t>
            </a:r>
            <a:endParaRPr lang="ru-RU" sz="2800" dirty="0" smtClean="0">
              <a:latin typeface="Times New Roman" panose="02020603050405020304" pitchFamily="18" charset="0"/>
              <a:cs typeface="Times New Roman" panose="02020603050405020304" pitchFamily="18" charset="0"/>
            </a:endParaRPr>
          </a:p>
        </p:txBody>
      </p:sp>
      <p:pic>
        <p:nvPicPr>
          <p:cNvPr id="36870" name="Picture 6" descr="j0439384"/>
          <p:cNvPicPr>
            <a:picLocks noChangeAspect="1" noChangeArrowheads="1"/>
          </p:cNvPicPr>
          <p:nvPr/>
        </p:nvPicPr>
        <p:blipFill>
          <a:blip r:embed="rId2" cstate="print"/>
          <a:srcRect/>
          <a:stretch>
            <a:fillRect/>
          </a:stretch>
        </p:blipFill>
        <p:spPr bwMode="auto">
          <a:xfrm>
            <a:off x="6948488" y="1766888"/>
            <a:ext cx="1922462" cy="1806575"/>
          </a:xfrm>
          <a:prstGeom prst="rect">
            <a:avLst/>
          </a:prstGeom>
          <a:noFill/>
          <a:ln w="9525">
            <a:noFill/>
            <a:miter lim="800000"/>
            <a:headEnd/>
            <a:tailEnd/>
          </a:ln>
          <a:effectLst>
            <a:outerShdw dist="107763" dir="2700000" algn="ctr" rotWithShape="0">
              <a:srgbClr val="808080">
                <a:alpha val="50000"/>
              </a:srgbClr>
            </a:outerShdw>
          </a:effectLst>
        </p:spPr>
      </p:pic>
      <p:pic>
        <p:nvPicPr>
          <p:cNvPr id="21510" name="Picture 7" descr="j0432644[1]"/>
          <p:cNvPicPr>
            <a:picLocks noChangeAspect="1" noChangeArrowheads="1"/>
          </p:cNvPicPr>
          <p:nvPr/>
        </p:nvPicPr>
        <p:blipFill>
          <a:blip r:embed="rId3" cstate="print"/>
          <a:srcRect/>
          <a:stretch>
            <a:fillRect/>
          </a:stretch>
        </p:blipFill>
        <p:spPr bwMode="auto">
          <a:xfrm>
            <a:off x="7034213" y="4235450"/>
            <a:ext cx="1714500" cy="1714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768B37F2-8494-4C95-A59A-744672D6FEC2}" type="slidenum">
              <a:rPr lang="ru-RU" smtClean="0">
                <a:solidFill>
                  <a:srgbClr val="003E06"/>
                </a:solidFill>
                <a:latin typeface="Arial" charset="0"/>
                <a:cs typeface="Arial" charset="0"/>
              </a:rPr>
              <a:pPr algn="l" fontAlgn="base">
                <a:spcBef>
                  <a:spcPct val="0"/>
                </a:spcBef>
                <a:spcAft>
                  <a:spcPct val="0"/>
                </a:spcAft>
              </a:pPr>
              <a:t>7</a:t>
            </a:fld>
            <a:endParaRPr lang="ru-RU" smtClean="0">
              <a:solidFill>
                <a:srgbClr val="003E06"/>
              </a:solidFill>
              <a:latin typeface="Arial" charset="0"/>
              <a:cs typeface="Arial" charset="0"/>
            </a:endParaRPr>
          </a:p>
        </p:txBody>
      </p:sp>
      <p:sp>
        <p:nvSpPr>
          <p:cNvPr id="22530" name="AutoShape 18"/>
          <p:cNvSpPr>
            <a:spLocks noChangeArrowheads="1"/>
          </p:cNvSpPr>
          <p:nvPr/>
        </p:nvSpPr>
        <p:spPr bwMode="auto">
          <a:xfrm>
            <a:off x="323850" y="1557338"/>
            <a:ext cx="1223963" cy="4679950"/>
          </a:xfrm>
          <a:prstGeom prst="flowChartAlternateProcess">
            <a:avLst/>
          </a:prstGeom>
          <a:solidFill>
            <a:srgbClr val="FFFF99"/>
          </a:solidFill>
          <a:ln w="9525">
            <a:noFill/>
            <a:miter lim="800000"/>
            <a:headEnd/>
            <a:tailEnd/>
          </a:ln>
          <a:effectLst>
            <a:prstShdw prst="shdw17" dist="17961" dir="13500000">
              <a:srgbClr val="99997A"/>
            </a:prstShdw>
          </a:effectLst>
        </p:spPr>
        <p:txBody>
          <a:bodyPr wrap="none" anchor="ctr"/>
          <a:lstStyle/>
          <a:p>
            <a:endParaRPr lang="uk-UA"/>
          </a:p>
        </p:txBody>
      </p:sp>
      <p:sp>
        <p:nvSpPr>
          <p:cNvPr id="42001" name="AutoShape 17"/>
          <p:cNvSpPr>
            <a:spLocks noChangeArrowheads="1"/>
          </p:cNvSpPr>
          <p:nvPr/>
        </p:nvSpPr>
        <p:spPr bwMode="auto">
          <a:xfrm>
            <a:off x="1785938" y="1857375"/>
            <a:ext cx="7143750" cy="3786188"/>
          </a:xfrm>
          <a:prstGeom prst="flowChartAlternateProcess">
            <a:avLst/>
          </a:prstGeom>
          <a:solidFill>
            <a:schemeClr val="bg2">
              <a:lumMod val="20000"/>
              <a:lumOff val="80000"/>
            </a:schemeClr>
          </a:solidFill>
          <a:ln w="9525">
            <a:noFill/>
            <a:miter lim="800000"/>
            <a:headEnd/>
            <a:tailEnd/>
          </a:ln>
          <a:effectLst>
            <a:prstShdw prst="shdw17" dist="17961" dir="2700000">
              <a:srgbClr val="EFF6F7">
                <a:gamma/>
                <a:shade val="60000"/>
                <a:invGamma/>
              </a:srgbClr>
            </a:prstShdw>
          </a:effectLst>
        </p:spPr>
        <p:txBody>
          <a:bodyPr wrap="none" anchor="ctr"/>
          <a:lstStyle/>
          <a:p>
            <a:pPr>
              <a:defRPr/>
            </a:pPr>
            <a:endParaRPr lang="ru-RU">
              <a:cs typeface="+mn-cs"/>
            </a:endParaRPr>
          </a:p>
        </p:txBody>
      </p:sp>
      <p:sp>
        <p:nvSpPr>
          <p:cNvPr id="22532" name="Rectangle 2"/>
          <p:cNvSpPr>
            <a:spLocks noGrp="1" noChangeArrowheads="1"/>
          </p:cNvSpPr>
          <p:nvPr>
            <p:ph type="title"/>
          </p:nvPr>
        </p:nvSpPr>
        <p:spPr>
          <a:xfrm>
            <a:off x="539750" y="0"/>
            <a:ext cx="8208963" cy="1143000"/>
          </a:xfrm>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Е-демократія / демократія?</a:t>
            </a:r>
            <a:endParaRPr lang="ru-RU" sz="4800" b="1" dirty="0" smtClean="0">
              <a:solidFill>
                <a:srgbClr val="0070C0"/>
              </a:solidFill>
              <a:latin typeface="Times New Roman" panose="02020603050405020304" pitchFamily="18" charset="0"/>
              <a:cs typeface="Times New Roman" panose="02020603050405020304" pitchFamily="18" charset="0"/>
            </a:endParaRPr>
          </a:p>
        </p:txBody>
      </p:sp>
      <p:sp>
        <p:nvSpPr>
          <p:cNvPr id="22533" name="Text Box 12"/>
          <p:cNvSpPr txBox="1">
            <a:spLocks noChangeArrowheads="1"/>
          </p:cNvSpPr>
          <p:nvPr/>
        </p:nvSpPr>
        <p:spPr bwMode="auto">
          <a:xfrm>
            <a:off x="1785938" y="2000250"/>
            <a:ext cx="6950075" cy="3540125"/>
          </a:xfrm>
          <a:prstGeom prst="rect">
            <a:avLst/>
          </a:prstGeom>
          <a:noFill/>
          <a:ln w="9525">
            <a:noFill/>
            <a:miter lim="800000"/>
            <a:headEnd/>
            <a:tailEnd/>
          </a:ln>
        </p:spPr>
        <p:txBody>
          <a:bodyPr>
            <a:spAutoFit/>
          </a:bodyPr>
          <a:lstStyle/>
          <a:p>
            <a:pPr algn="just">
              <a:spcBef>
                <a:spcPct val="50000"/>
              </a:spcBef>
              <a:buFontTx/>
              <a:buChar char="•"/>
            </a:pPr>
            <a:r>
              <a:rPr lang="uk-UA" sz="2800" dirty="0">
                <a:solidFill>
                  <a:srgbClr val="003399"/>
                </a:solidFill>
                <a:latin typeface="Times New Roman" panose="02020603050405020304" pitchFamily="18" charset="0"/>
                <a:cs typeface="Times New Roman" panose="02020603050405020304" pitchFamily="18" charset="0"/>
              </a:rPr>
              <a:t>  Забезпечення правдивості, повноти та актуальності інформації щодо життєво важливих питань для всіх громадян країни</a:t>
            </a:r>
            <a:endParaRPr lang="ru-RU" sz="2800" dirty="0">
              <a:solidFill>
                <a:srgbClr val="003399"/>
              </a:solidFill>
              <a:latin typeface="Times New Roman" panose="02020603050405020304" pitchFamily="18" charset="0"/>
              <a:cs typeface="Times New Roman" panose="02020603050405020304" pitchFamily="18" charset="0"/>
            </a:endParaRPr>
          </a:p>
          <a:p>
            <a:pPr algn="just">
              <a:spcBef>
                <a:spcPct val="50000"/>
              </a:spcBef>
              <a:buFontTx/>
              <a:buChar char="•"/>
            </a:pPr>
            <a:r>
              <a:rPr lang="uk-UA" sz="2800" dirty="0">
                <a:solidFill>
                  <a:srgbClr val="003399"/>
                </a:solidFill>
                <a:latin typeface="Times New Roman" panose="02020603050405020304" pitchFamily="18" charset="0"/>
                <a:cs typeface="Times New Roman" panose="02020603050405020304" pitchFamily="18" charset="0"/>
              </a:rPr>
              <a:t>  Прозорість механізмів приймання рішень щодо управління суспільними ресурсами</a:t>
            </a:r>
          </a:p>
          <a:p>
            <a:pPr algn="just">
              <a:spcBef>
                <a:spcPct val="50000"/>
              </a:spcBef>
              <a:buFontTx/>
              <a:buChar char="•"/>
            </a:pPr>
            <a:r>
              <a:rPr lang="uk-UA" sz="2800" dirty="0">
                <a:solidFill>
                  <a:srgbClr val="003399"/>
                </a:solidFill>
                <a:latin typeface="Times New Roman" panose="02020603050405020304" pitchFamily="18" charset="0"/>
                <a:cs typeface="Times New Roman" panose="02020603050405020304" pitchFamily="18" charset="0"/>
              </a:rPr>
              <a:t>  Невідворотність безпосереднього  впливу населення на органи влади</a:t>
            </a:r>
            <a:endParaRPr lang="ru-RU" sz="2800" dirty="0">
              <a:solidFill>
                <a:srgbClr val="003399"/>
              </a:solidFill>
              <a:latin typeface="Times New Roman" panose="02020603050405020304" pitchFamily="18" charset="0"/>
              <a:cs typeface="Times New Roman" panose="02020603050405020304" pitchFamily="18" charset="0"/>
            </a:endParaRPr>
          </a:p>
        </p:txBody>
      </p:sp>
      <p:sp>
        <p:nvSpPr>
          <p:cNvPr id="22534" name="Text Box 16"/>
          <p:cNvSpPr txBox="1">
            <a:spLocks noChangeArrowheads="1"/>
          </p:cNvSpPr>
          <p:nvPr/>
        </p:nvSpPr>
        <p:spPr bwMode="auto">
          <a:xfrm rot="-5400000">
            <a:off x="-1243013" y="3189288"/>
            <a:ext cx="4321175" cy="1200150"/>
          </a:xfrm>
          <a:prstGeom prst="rect">
            <a:avLst/>
          </a:prstGeom>
          <a:noFill/>
          <a:ln w="9525">
            <a:noFill/>
            <a:miter lim="800000"/>
            <a:headEnd/>
            <a:tailEnd/>
          </a:ln>
        </p:spPr>
        <p:txBody>
          <a:bodyPr>
            <a:spAutoFit/>
          </a:bodyPr>
          <a:lstStyle/>
          <a:p>
            <a:pPr algn="ctr">
              <a:spcBef>
                <a:spcPct val="50000"/>
              </a:spcBef>
            </a:pPr>
            <a:r>
              <a:rPr lang="uk-UA" sz="2400" dirty="0">
                <a:solidFill>
                  <a:srgbClr val="A50021"/>
                </a:solidFill>
                <a:latin typeface="Times New Roman" panose="02020603050405020304" pitchFamily="18" charset="0"/>
                <a:cs typeface="Times New Roman" panose="02020603050405020304" pitchFamily="18" charset="0"/>
              </a:rPr>
              <a:t>Вплив інформаційно-комунікаційних технологій на розвиток демократії</a:t>
            </a:r>
            <a:endParaRPr lang="ru-RU" sz="2400" dirty="0">
              <a:solidFill>
                <a:srgbClr val="A5002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60C8C6B6-5DB5-4A5E-BCFA-7EB8FC614D7E}" type="slidenum">
              <a:rPr lang="ru-RU" smtClean="0">
                <a:solidFill>
                  <a:srgbClr val="003E06"/>
                </a:solidFill>
                <a:latin typeface="Arial" charset="0"/>
                <a:cs typeface="Arial" charset="0"/>
              </a:rPr>
              <a:pPr algn="l" fontAlgn="base">
                <a:spcBef>
                  <a:spcPct val="0"/>
                </a:spcBef>
                <a:spcAft>
                  <a:spcPct val="0"/>
                </a:spcAft>
              </a:pPr>
              <a:t>8</a:t>
            </a:fld>
            <a:endParaRPr lang="ru-RU" smtClean="0">
              <a:solidFill>
                <a:srgbClr val="003E06"/>
              </a:solidFill>
              <a:latin typeface="Arial" charset="0"/>
              <a:cs typeface="Arial" charset="0"/>
            </a:endParaRPr>
          </a:p>
        </p:txBody>
      </p:sp>
      <p:grpSp>
        <p:nvGrpSpPr>
          <p:cNvPr id="2" name="Group 12"/>
          <p:cNvGrpSpPr>
            <a:grpSpLocks/>
          </p:cNvGrpSpPr>
          <p:nvPr/>
        </p:nvGrpSpPr>
        <p:grpSpPr bwMode="auto">
          <a:xfrm>
            <a:off x="383105" y="4806823"/>
            <a:ext cx="8569325" cy="1728788"/>
            <a:chOff x="249" y="2976"/>
            <a:chExt cx="5398" cy="1089"/>
          </a:xfrm>
          <a:solidFill>
            <a:srgbClr val="FFFF99"/>
          </a:solidFill>
        </p:grpSpPr>
        <p:grpSp>
          <p:nvGrpSpPr>
            <p:cNvPr id="3" name="Group 11"/>
            <p:cNvGrpSpPr>
              <a:grpSpLocks/>
            </p:cNvGrpSpPr>
            <p:nvPr/>
          </p:nvGrpSpPr>
          <p:grpSpPr bwMode="auto">
            <a:xfrm>
              <a:off x="249" y="3022"/>
              <a:ext cx="4990" cy="998"/>
              <a:chOff x="249" y="3022"/>
              <a:chExt cx="4990" cy="998"/>
            </a:xfrm>
            <a:grpFill/>
          </p:grpSpPr>
          <p:sp>
            <p:nvSpPr>
              <p:cNvPr id="31751" name="AutoShape 7"/>
              <p:cNvSpPr>
                <a:spLocks noChangeArrowheads="1"/>
              </p:cNvSpPr>
              <p:nvPr/>
            </p:nvSpPr>
            <p:spPr bwMode="auto">
              <a:xfrm>
                <a:off x="249" y="3022"/>
                <a:ext cx="4990" cy="272"/>
              </a:xfrm>
              <a:prstGeom prst="roundRect">
                <a:avLst>
                  <a:gd name="adj" fmla="val 16667"/>
                </a:avLst>
              </a:prstGeom>
              <a:grpFill/>
              <a:ln w="9525">
                <a:noFill/>
                <a:round/>
                <a:headEnd/>
                <a:tailEnd/>
              </a:ln>
              <a:effectLst>
                <a:prstShdw prst="shdw18" dist="17961" dir="13500000">
                  <a:srgbClr val="FFFFCC">
                    <a:gamma/>
                    <a:shade val="60000"/>
                    <a:invGamma/>
                  </a:srgbClr>
                </a:prstShdw>
              </a:effectLst>
            </p:spPr>
            <p:txBody>
              <a:bodyPr wrap="none" anchor="ctr"/>
              <a:lstStyle/>
              <a:p>
                <a:pPr>
                  <a:defRPr/>
                </a:pPr>
                <a:endParaRPr lang="ru-RU">
                  <a:cs typeface="+mn-cs"/>
                </a:endParaRPr>
              </a:p>
            </p:txBody>
          </p:sp>
          <p:sp>
            <p:nvSpPr>
              <p:cNvPr id="31752" name="AutoShape 8"/>
              <p:cNvSpPr>
                <a:spLocks noChangeArrowheads="1"/>
              </p:cNvSpPr>
              <p:nvPr/>
            </p:nvSpPr>
            <p:spPr bwMode="auto">
              <a:xfrm>
                <a:off x="249" y="3385"/>
                <a:ext cx="4990" cy="272"/>
              </a:xfrm>
              <a:prstGeom prst="roundRect">
                <a:avLst>
                  <a:gd name="adj" fmla="val 16667"/>
                </a:avLst>
              </a:prstGeom>
              <a:grpFill/>
              <a:ln w="9525">
                <a:noFill/>
                <a:round/>
                <a:headEnd/>
                <a:tailEnd/>
              </a:ln>
              <a:effectLst>
                <a:prstShdw prst="shdw18" dist="17961" dir="13500000">
                  <a:srgbClr val="FFFFCC">
                    <a:gamma/>
                    <a:shade val="60000"/>
                    <a:invGamma/>
                  </a:srgbClr>
                </a:prstShdw>
              </a:effectLst>
            </p:spPr>
            <p:txBody>
              <a:bodyPr wrap="none" anchor="ctr"/>
              <a:lstStyle/>
              <a:p>
                <a:pPr>
                  <a:defRPr/>
                </a:pPr>
                <a:endParaRPr lang="ru-RU">
                  <a:cs typeface="+mn-cs"/>
                </a:endParaRPr>
              </a:p>
            </p:txBody>
          </p:sp>
          <p:sp>
            <p:nvSpPr>
              <p:cNvPr id="31753" name="AutoShape 9"/>
              <p:cNvSpPr>
                <a:spLocks noChangeArrowheads="1"/>
              </p:cNvSpPr>
              <p:nvPr/>
            </p:nvSpPr>
            <p:spPr bwMode="auto">
              <a:xfrm>
                <a:off x="249" y="3748"/>
                <a:ext cx="4990" cy="272"/>
              </a:xfrm>
              <a:prstGeom prst="roundRect">
                <a:avLst>
                  <a:gd name="adj" fmla="val 16667"/>
                </a:avLst>
              </a:prstGeom>
              <a:grpFill/>
              <a:ln w="9525">
                <a:noFill/>
                <a:round/>
                <a:headEnd/>
                <a:tailEnd/>
              </a:ln>
              <a:effectLst>
                <a:prstShdw prst="shdw18" dist="17961" dir="13500000">
                  <a:srgbClr val="FFFFCC">
                    <a:gamma/>
                    <a:shade val="60000"/>
                    <a:invGamma/>
                  </a:srgbClr>
                </a:prstShdw>
              </a:effectLst>
            </p:spPr>
            <p:txBody>
              <a:bodyPr wrap="none" anchor="ctr"/>
              <a:lstStyle/>
              <a:p>
                <a:pPr>
                  <a:defRPr/>
                </a:pPr>
                <a:endParaRPr lang="ru-RU">
                  <a:cs typeface="+mn-cs"/>
                </a:endParaRPr>
              </a:p>
            </p:txBody>
          </p:sp>
        </p:grpSp>
        <p:sp>
          <p:nvSpPr>
            <p:cNvPr id="31754" name="AutoShape 10"/>
            <p:cNvSpPr>
              <a:spLocks noChangeArrowheads="1"/>
            </p:cNvSpPr>
            <p:nvPr/>
          </p:nvSpPr>
          <p:spPr bwMode="auto">
            <a:xfrm rot="16200000">
              <a:off x="4966" y="3385"/>
              <a:ext cx="1089" cy="272"/>
            </a:xfrm>
            <a:prstGeom prst="roundRect">
              <a:avLst>
                <a:gd name="adj" fmla="val 16667"/>
              </a:avLst>
            </a:prstGeom>
            <a:grpFill/>
            <a:ln w="9525">
              <a:noFill/>
              <a:round/>
              <a:headEnd/>
              <a:tailEnd/>
            </a:ln>
            <a:effectLst>
              <a:prstShdw prst="shdw18" dist="17961" dir="13500000">
                <a:srgbClr val="FFFFCC">
                  <a:gamma/>
                  <a:shade val="60000"/>
                  <a:invGamma/>
                </a:srgbClr>
              </a:prstShdw>
            </a:effectLst>
          </p:spPr>
          <p:txBody>
            <a:bodyPr wrap="none" anchor="ctr"/>
            <a:lstStyle/>
            <a:p>
              <a:pPr>
                <a:defRPr/>
              </a:pPr>
              <a:endParaRPr lang="ru-RU">
                <a:cs typeface="+mn-cs"/>
              </a:endParaRPr>
            </a:p>
          </p:txBody>
        </p:sp>
      </p:grpSp>
      <p:sp>
        <p:nvSpPr>
          <p:cNvPr id="23555" name="Rectangle 2"/>
          <p:cNvSpPr>
            <a:spLocks noGrp="1" noChangeArrowheads="1"/>
          </p:cNvSpPr>
          <p:nvPr>
            <p:ph type="title"/>
          </p:nvPr>
        </p:nvSpPr>
        <p:spPr>
          <a:xfrm>
            <a:off x="0" y="260648"/>
            <a:ext cx="9144000" cy="1143000"/>
          </a:xfrm>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Мета урядування – </a:t>
            </a:r>
            <a:r>
              <a:rPr lang="en-US" sz="4800" b="1" dirty="0" smtClean="0">
                <a:solidFill>
                  <a:srgbClr val="0070C0"/>
                </a:solidFill>
                <a:latin typeface="Times New Roman" panose="02020603050405020304" pitchFamily="18" charset="0"/>
                <a:cs typeface="Times New Roman" panose="02020603050405020304" pitchFamily="18" charset="0"/>
              </a:rPr>
              <a:t/>
            </a:r>
            <a:br>
              <a:rPr lang="en-US" sz="4800" b="1" dirty="0" smtClean="0">
                <a:solidFill>
                  <a:srgbClr val="0070C0"/>
                </a:solidFill>
                <a:latin typeface="Times New Roman" panose="02020603050405020304" pitchFamily="18" charset="0"/>
                <a:cs typeface="Times New Roman" panose="02020603050405020304" pitchFamily="18" charset="0"/>
              </a:rPr>
            </a:br>
            <a:r>
              <a:rPr lang="uk-UA" sz="4800" b="1" dirty="0" smtClean="0">
                <a:solidFill>
                  <a:srgbClr val="0070C0"/>
                </a:solidFill>
                <a:latin typeface="Times New Roman" panose="02020603050405020304" pitchFamily="18" charset="0"/>
                <a:cs typeface="Times New Roman" panose="02020603050405020304" pitchFamily="18" charset="0"/>
              </a:rPr>
              <a:t>сталий розвиток:</a:t>
            </a:r>
            <a:endParaRPr lang="ru-RU" sz="4800" b="1" dirty="0" smtClean="0">
              <a:solidFill>
                <a:srgbClr val="0070C0"/>
              </a:solidFill>
              <a:latin typeface="Times New Roman" panose="02020603050405020304" pitchFamily="18" charset="0"/>
              <a:cs typeface="Times New Roman" panose="02020603050405020304" pitchFamily="18" charset="0"/>
            </a:endParaRPr>
          </a:p>
        </p:txBody>
      </p:sp>
      <p:sp>
        <p:nvSpPr>
          <p:cNvPr id="23556" name="Rectangle 3"/>
          <p:cNvSpPr>
            <a:spLocks noGrp="1" noChangeArrowheads="1"/>
          </p:cNvSpPr>
          <p:nvPr>
            <p:ph type="body" idx="1"/>
          </p:nvPr>
        </p:nvSpPr>
        <p:spPr>
          <a:xfrm>
            <a:off x="506413" y="1628800"/>
            <a:ext cx="8229600" cy="2044700"/>
          </a:xfrm>
        </p:spPr>
        <p:txBody>
          <a:bodyPr/>
          <a:lstStyle/>
          <a:p>
            <a:pPr algn="just" eaLnBrk="1" hangingPunct="1">
              <a:buFontTx/>
              <a:buNone/>
            </a:pPr>
            <a:r>
              <a:rPr lang="uk-UA" dirty="0" smtClean="0">
                <a:latin typeface="Times New Roman" panose="02020603050405020304" pitchFamily="18" charset="0"/>
                <a:cs typeface="Times New Roman" panose="02020603050405020304" pitchFamily="18" charset="0"/>
              </a:rPr>
              <a:t>   забезпечення </a:t>
            </a:r>
            <a:r>
              <a:rPr lang="uk-UA" b="1" dirty="0" smtClean="0">
                <a:latin typeface="Times New Roman" panose="02020603050405020304" pitchFamily="18" charset="0"/>
                <a:cs typeface="Times New Roman" panose="02020603050405020304" pitchFamily="18" charset="0"/>
              </a:rPr>
              <a:t>добробуту громадян</a:t>
            </a:r>
            <a:r>
              <a:rPr lang="uk-UA" dirty="0" smtClean="0">
                <a:latin typeface="Times New Roman" panose="02020603050405020304" pitchFamily="18" charset="0"/>
                <a:cs typeface="Times New Roman" panose="02020603050405020304" pitchFamily="18" charset="0"/>
              </a:rPr>
              <a:t> завдяки ефективному управлінню суспільними (державними, місцевими) ресурсами без шкоди для наступних поколінь</a:t>
            </a:r>
          </a:p>
          <a:p>
            <a:pPr eaLnBrk="1" hangingPunct="1">
              <a:buFontTx/>
              <a:buNone/>
            </a:pPr>
            <a:endParaRPr lang="ru-RU" dirty="0" smtClean="0"/>
          </a:p>
        </p:txBody>
      </p:sp>
      <p:sp>
        <p:nvSpPr>
          <p:cNvPr id="23557" name="Text Box 4"/>
          <p:cNvSpPr txBox="1">
            <a:spLocks noChangeArrowheads="1"/>
          </p:cNvSpPr>
          <p:nvPr/>
        </p:nvSpPr>
        <p:spPr bwMode="auto">
          <a:xfrm>
            <a:off x="414937" y="4094293"/>
            <a:ext cx="8027987" cy="2369880"/>
          </a:xfrm>
          <a:prstGeom prst="rect">
            <a:avLst/>
          </a:prstGeom>
          <a:noFill/>
          <a:ln w="9525">
            <a:noFill/>
            <a:miter lim="800000"/>
            <a:headEnd/>
            <a:tailEnd/>
          </a:ln>
        </p:spPr>
        <p:txBody>
          <a:bodyPr>
            <a:spAutoFit/>
          </a:bodyPr>
          <a:lstStyle/>
          <a:p>
            <a:pPr algn="ctr">
              <a:spcBef>
                <a:spcPct val="50000"/>
              </a:spcBef>
            </a:pPr>
            <a:r>
              <a:rPr lang="uk-UA" sz="4000" dirty="0">
                <a:solidFill>
                  <a:srgbClr val="A50021"/>
                </a:solidFill>
                <a:latin typeface="Calibri" pitchFamily="34" charset="0"/>
              </a:rPr>
              <a:t>Задачі урядування</a:t>
            </a:r>
            <a:r>
              <a:rPr lang="uk-UA" sz="4000" dirty="0" smtClean="0">
                <a:solidFill>
                  <a:srgbClr val="A50021"/>
                </a:solidFill>
                <a:latin typeface="Calibri" pitchFamily="34" charset="0"/>
              </a:rPr>
              <a:t>:</a:t>
            </a:r>
            <a:endParaRPr lang="uk-UA" sz="2000" dirty="0">
              <a:solidFill>
                <a:srgbClr val="A50021"/>
              </a:solidFill>
              <a:latin typeface="Calibri" pitchFamily="34" charset="0"/>
            </a:endParaRPr>
          </a:p>
          <a:p>
            <a:pPr>
              <a:spcBef>
                <a:spcPct val="50000"/>
              </a:spcBef>
              <a:buFontTx/>
              <a:buChar char="•"/>
            </a:pPr>
            <a:r>
              <a:rPr lang="uk-UA" sz="2400" dirty="0">
                <a:solidFill>
                  <a:srgbClr val="A50021"/>
                </a:solidFill>
                <a:latin typeface="Calibri" pitchFamily="34" charset="0"/>
              </a:rPr>
              <a:t>  Надання послуг громадянам  →</a:t>
            </a:r>
            <a:r>
              <a:rPr lang="en-US" sz="2400" dirty="0">
                <a:solidFill>
                  <a:srgbClr val="A50021"/>
                </a:solidFill>
                <a:latin typeface="Calibri" pitchFamily="34" charset="0"/>
              </a:rPr>
              <a:t> </a:t>
            </a:r>
            <a:r>
              <a:rPr lang="uk-UA" sz="2400" dirty="0">
                <a:solidFill>
                  <a:srgbClr val="A50021"/>
                </a:solidFill>
                <a:latin typeface="Calibri" pitchFamily="34" charset="0"/>
              </a:rPr>
              <a:t>Якість?</a:t>
            </a:r>
          </a:p>
          <a:p>
            <a:pPr>
              <a:spcBef>
                <a:spcPct val="50000"/>
              </a:spcBef>
              <a:buFontTx/>
              <a:buChar char="•"/>
            </a:pPr>
            <a:r>
              <a:rPr lang="uk-UA" sz="2400" dirty="0">
                <a:solidFill>
                  <a:srgbClr val="A50021"/>
                </a:solidFill>
                <a:latin typeface="Calibri" pitchFamily="34" charset="0"/>
              </a:rPr>
              <a:t>  Управління ресурсами             → Ефективність? </a:t>
            </a:r>
          </a:p>
          <a:p>
            <a:pPr>
              <a:spcBef>
                <a:spcPct val="50000"/>
              </a:spcBef>
              <a:buFontTx/>
              <a:buChar char="•"/>
            </a:pPr>
            <a:r>
              <a:rPr lang="uk-UA" sz="2400" dirty="0">
                <a:solidFill>
                  <a:srgbClr val="A50021"/>
                </a:solidFill>
                <a:latin typeface="Calibri" pitchFamily="34" charset="0"/>
              </a:rPr>
              <a:t>  Збереження довкілля              → Стратегічний підхід?</a:t>
            </a:r>
            <a:endParaRPr lang="ru-RU" sz="2400" dirty="0">
              <a:solidFill>
                <a:srgbClr val="A50021"/>
              </a:solidFill>
              <a:latin typeface="Calibri" pitchFamily="34" charset="0"/>
            </a:endParaRPr>
          </a:p>
        </p:txBody>
      </p:sp>
      <p:sp>
        <p:nvSpPr>
          <p:cNvPr id="23558" name="Text Box 5"/>
          <p:cNvSpPr txBox="1">
            <a:spLocks noChangeArrowheads="1"/>
          </p:cNvSpPr>
          <p:nvPr/>
        </p:nvSpPr>
        <p:spPr bwMode="auto">
          <a:xfrm rot="-5400000">
            <a:off x="7878486" y="5450556"/>
            <a:ext cx="1714500" cy="457200"/>
          </a:xfrm>
          <a:prstGeom prst="rect">
            <a:avLst/>
          </a:prstGeom>
          <a:noFill/>
          <a:ln w="9525">
            <a:noFill/>
            <a:miter lim="800000"/>
            <a:headEnd/>
            <a:tailEnd/>
          </a:ln>
        </p:spPr>
        <p:txBody>
          <a:bodyPr>
            <a:spAutoFit/>
          </a:bodyPr>
          <a:lstStyle/>
          <a:p>
            <a:pPr algn="ctr">
              <a:spcBef>
                <a:spcPct val="50000"/>
              </a:spcBef>
            </a:pPr>
            <a:r>
              <a:rPr lang="uk-UA" sz="2400" dirty="0">
                <a:solidFill>
                  <a:srgbClr val="A50021"/>
                </a:solidFill>
                <a:latin typeface="Calibri" pitchFamily="34" charset="0"/>
              </a:rPr>
              <a:t>Контроль</a:t>
            </a:r>
            <a:endParaRPr lang="ru-RU" sz="2400" dirty="0">
              <a:solidFill>
                <a:srgbClr val="A50021"/>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Номер слайда 4"/>
          <p:cNvSpPr>
            <a:spLocks noGrp="1"/>
          </p:cNvSpPr>
          <p:nvPr>
            <p:ph type="sldNum" sz="quarter" idx="12"/>
          </p:nvPr>
        </p:nvSpPr>
        <p:spPr bwMode="auto">
          <a:xfrm>
            <a:off x="457200" y="6356350"/>
            <a:ext cx="2133600" cy="365125"/>
          </a:xfrm>
          <a:noFill/>
          <a:ln>
            <a:miter lim="800000"/>
            <a:headEnd/>
            <a:tailEnd/>
          </a:ln>
        </p:spPr>
        <p:txBody>
          <a:bodyPr wrap="square" numCol="1" anchorCtr="0" compatLnSpc="1">
            <a:prstTxWarp prst="textNoShape">
              <a:avLst/>
            </a:prstTxWarp>
          </a:bodyPr>
          <a:lstStyle/>
          <a:p>
            <a:pPr algn="l" fontAlgn="base">
              <a:spcBef>
                <a:spcPct val="0"/>
              </a:spcBef>
              <a:spcAft>
                <a:spcPct val="0"/>
              </a:spcAft>
            </a:pPr>
            <a:fld id="{CB2F0D36-9C59-4681-81B0-C014682AB446}" type="slidenum">
              <a:rPr lang="ru-RU" smtClean="0">
                <a:solidFill>
                  <a:srgbClr val="003E06"/>
                </a:solidFill>
                <a:latin typeface="Arial" charset="0"/>
                <a:cs typeface="Arial" charset="0"/>
              </a:rPr>
              <a:pPr algn="l" fontAlgn="base">
                <a:spcBef>
                  <a:spcPct val="0"/>
                </a:spcBef>
                <a:spcAft>
                  <a:spcPct val="0"/>
                </a:spcAft>
              </a:pPr>
              <a:t>9</a:t>
            </a:fld>
            <a:endParaRPr lang="ru-RU" smtClean="0">
              <a:solidFill>
                <a:srgbClr val="003E06"/>
              </a:solidFill>
              <a:latin typeface="Arial" charset="0"/>
              <a:cs typeface="Arial" charset="0"/>
            </a:endParaRPr>
          </a:p>
        </p:txBody>
      </p:sp>
      <p:sp>
        <p:nvSpPr>
          <p:cNvPr id="24578" name="Rectangle 4"/>
          <p:cNvSpPr>
            <a:spLocks noGrp="1" noChangeArrowheads="1"/>
          </p:cNvSpPr>
          <p:nvPr>
            <p:ph type="title"/>
          </p:nvPr>
        </p:nvSpPr>
        <p:spPr>
          <a:xfrm>
            <a:off x="0" y="53975"/>
            <a:ext cx="9144000" cy="1143000"/>
          </a:xfrm>
        </p:spPr>
        <p:txBody>
          <a:bodyPr/>
          <a:lstStyle/>
          <a:p>
            <a:pPr eaLnBrk="1" hangingPunct="1"/>
            <a:r>
              <a:rPr lang="uk-UA" sz="4800" b="1" dirty="0" smtClean="0">
                <a:solidFill>
                  <a:srgbClr val="0070C0"/>
                </a:solidFill>
                <a:latin typeface="Times New Roman" panose="02020603050405020304" pitchFamily="18" charset="0"/>
                <a:cs typeface="Times New Roman" panose="02020603050405020304" pitchFamily="18" charset="0"/>
              </a:rPr>
              <a:t>Складові е-урядування</a:t>
            </a:r>
            <a:endParaRPr lang="ru-RU" sz="4800" b="1" dirty="0" smtClean="0">
              <a:solidFill>
                <a:srgbClr val="0070C0"/>
              </a:solidFill>
              <a:latin typeface="Times New Roman" panose="02020603050405020304" pitchFamily="18" charset="0"/>
              <a:cs typeface="Times New Roman" panose="02020603050405020304" pitchFamily="18" charset="0"/>
            </a:endParaRPr>
          </a:p>
        </p:txBody>
      </p:sp>
      <p:pic>
        <p:nvPicPr>
          <p:cNvPr id="54276" name="Picture 61" descr="j0438615"/>
          <p:cNvPicPr>
            <a:picLocks noChangeAspect="1" noChangeArrowheads="1"/>
          </p:cNvPicPr>
          <p:nvPr/>
        </p:nvPicPr>
        <p:blipFill>
          <a:blip r:embed="rId2" cstate="print"/>
          <a:srcRect/>
          <a:stretch>
            <a:fillRect/>
          </a:stretch>
        </p:blipFill>
        <p:spPr bwMode="auto">
          <a:xfrm>
            <a:off x="7046913" y="4797425"/>
            <a:ext cx="1917700" cy="1614488"/>
          </a:xfrm>
          <a:prstGeom prst="rect">
            <a:avLst/>
          </a:prstGeom>
          <a:noFill/>
          <a:ln w="12700">
            <a:solidFill>
              <a:srgbClr val="002E04"/>
            </a:solidFill>
            <a:miter lim="800000"/>
            <a:headEnd/>
            <a:tailEnd/>
          </a:ln>
          <a:effectLst>
            <a:outerShdw dist="107763" dir="2700000" algn="ctr" rotWithShape="0">
              <a:srgbClr val="808080">
                <a:alpha val="50000"/>
              </a:srgbClr>
            </a:outerShdw>
          </a:effectLst>
        </p:spPr>
      </p:pic>
      <p:grpSp>
        <p:nvGrpSpPr>
          <p:cNvPr id="24580" name="Group 73"/>
          <p:cNvGrpSpPr>
            <a:grpSpLocks/>
          </p:cNvGrpSpPr>
          <p:nvPr/>
        </p:nvGrpSpPr>
        <p:grpSpPr bwMode="auto">
          <a:xfrm>
            <a:off x="1620838" y="1412875"/>
            <a:ext cx="5688012" cy="4754563"/>
            <a:chOff x="1021" y="890"/>
            <a:chExt cx="3583" cy="2995"/>
          </a:xfrm>
        </p:grpSpPr>
        <p:sp>
          <p:nvSpPr>
            <p:cNvPr id="24585" name="Line 5"/>
            <p:cNvSpPr>
              <a:spLocks noChangeShapeType="1"/>
            </p:cNvSpPr>
            <p:nvPr/>
          </p:nvSpPr>
          <p:spPr bwMode="auto">
            <a:xfrm>
              <a:off x="1338" y="1793"/>
              <a:ext cx="2313" cy="0"/>
            </a:xfrm>
            <a:prstGeom prst="line">
              <a:avLst/>
            </a:prstGeom>
            <a:noFill/>
            <a:ln w="9525">
              <a:solidFill>
                <a:schemeClr val="tx1"/>
              </a:solidFill>
              <a:round/>
              <a:headEnd/>
              <a:tailEnd/>
            </a:ln>
          </p:spPr>
          <p:txBody>
            <a:bodyPr/>
            <a:lstStyle/>
            <a:p>
              <a:endParaRPr lang="uk-UA"/>
            </a:p>
          </p:txBody>
        </p:sp>
        <p:sp>
          <p:nvSpPr>
            <p:cNvPr id="24586" name="Line 6"/>
            <p:cNvSpPr>
              <a:spLocks noChangeShapeType="1"/>
            </p:cNvSpPr>
            <p:nvPr/>
          </p:nvSpPr>
          <p:spPr bwMode="auto">
            <a:xfrm>
              <a:off x="1338" y="2879"/>
              <a:ext cx="2313" cy="0"/>
            </a:xfrm>
            <a:prstGeom prst="line">
              <a:avLst/>
            </a:prstGeom>
            <a:noFill/>
            <a:ln w="9525">
              <a:solidFill>
                <a:schemeClr val="tx1"/>
              </a:solidFill>
              <a:round/>
              <a:headEnd/>
              <a:tailEnd/>
            </a:ln>
          </p:spPr>
          <p:txBody>
            <a:bodyPr/>
            <a:lstStyle/>
            <a:p>
              <a:endParaRPr lang="uk-UA"/>
            </a:p>
          </p:txBody>
        </p:sp>
        <p:sp>
          <p:nvSpPr>
            <p:cNvPr id="24587" name="Text Box 7"/>
            <p:cNvSpPr txBox="1">
              <a:spLocks noChangeArrowheads="1"/>
            </p:cNvSpPr>
            <p:nvPr/>
          </p:nvSpPr>
          <p:spPr bwMode="auto">
            <a:xfrm>
              <a:off x="1021" y="890"/>
              <a:ext cx="3583" cy="250"/>
            </a:xfrm>
            <a:prstGeom prst="rect">
              <a:avLst/>
            </a:prstGeom>
            <a:noFill/>
            <a:ln w="9525">
              <a:noFill/>
              <a:miter lim="800000"/>
              <a:headEnd/>
              <a:tailEnd/>
            </a:ln>
          </p:spPr>
          <p:txBody>
            <a:bodyPr>
              <a:spAutoFit/>
            </a:bodyPr>
            <a:lstStyle/>
            <a:p>
              <a:pPr>
                <a:spcBef>
                  <a:spcPct val="50000"/>
                </a:spcBef>
              </a:pPr>
              <a:r>
                <a:rPr lang="uk-UA" sz="2000" dirty="0">
                  <a:solidFill>
                    <a:srgbClr val="003399"/>
                  </a:solidFill>
                  <a:latin typeface="Times New Roman" panose="02020603050405020304" pitchFamily="18" charset="0"/>
                  <a:cs typeface="Times New Roman" panose="02020603050405020304" pitchFamily="18" charset="0"/>
                </a:rPr>
                <a:t>Державний рівень – Електронне міністерство</a:t>
              </a:r>
              <a:endParaRPr lang="ru-RU" sz="2000" dirty="0">
                <a:solidFill>
                  <a:srgbClr val="003399"/>
                </a:solidFill>
                <a:latin typeface="Times New Roman" panose="02020603050405020304" pitchFamily="18" charset="0"/>
                <a:cs typeface="Times New Roman" panose="02020603050405020304" pitchFamily="18" charset="0"/>
              </a:endParaRPr>
            </a:p>
          </p:txBody>
        </p:sp>
        <p:sp>
          <p:nvSpPr>
            <p:cNvPr id="24588" name="Text Box 8"/>
            <p:cNvSpPr txBox="1">
              <a:spLocks noChangeArrowheads="1"/>
            </p:cNvSpPr>
            <p:nvPr/>
          </p:nvSpPr>
          <p:spPr bwMode="auto">
            <a:xfrm>
              <a:off x="1088" y="1910"/>
              <a:ext cx="1701" cy="250"/>
            </a:xfrm>
            <a:prstGeom prst="rect">
              <a:avLst/>
            </a:prstGeom>
            <a:noFill/>
            <a:ln w="9525">
              <a:noFill/>
              <a:miter lim="800000"/>
              <a:headEnd/>
              <a:tailEnd/>
            </a:ln>
          </p:spPr>
          <p:txBody>
            <a:bodyPr>
              <a:spAutoFit/>
            </a:bodyPr>
            <a:lstStyle/>
            <a:p>
              <a:pPr>
                <a:spcBef>
                  <a:spcPct val="50000"/>
                </a:spcBef>
              </a:pPr>
              <a:r>
                <a:rPr lang="uk-UA" sz="2000" dirty="0">
                  <a:solidFill>
                    <a:srgbClr val="003399"/>
                  </a:solidFill>
                  <a:latin typeface="Times New Roman" panose="02020603050405020304" pitchFamily="18" charset="0"/>
                  <a:cs typeface="Times New Roman" panose="02020603050405020304" pitchFamily="18" charset="0"/>
                </a:rPr>
                <a:t>Регіональний рівень</a:t>
              </a:r>
              <a:endParaRPr lang="ru-RU" sz="2000" dirty="0">
                <a:solidFill>
                  <a:srgbClr val="003399"/>
                </a:solidFill>
                <a:latin typeface="Times New Roman" panose="02020603050405020304" pitchFamily="18" charset="0"/>
                <a:cs typeface="Times New Roman" panose="02020603050405020304" pitchFamily="18" charset="0"/>
              </a:endParaRPr>
            </a:p>
          </p:txBody>
        </p:sp>
        <p:sp>
          <p:nvSpPr>
            <p:cNvPr id="24589" name="Text Box 9"/>
            <p:cNvSpPr txBox="1">
              <a:spLocks noChangeArrowheads="1"/>
            </p:cNvSpPr>
            <p:nvPr/>
          </p:nvSpPr>
          <p:spPr bwMode="auto">
            <a:xfrm>
              <a:off x="1021" y="2999"/>
              <a:ext cx="2948" cy="250"/>
            </a:xfrm>
            <a:prstGeom prst="rect">
              <a:avLst/>
            </a:prstGeom>
            <a:noFill/>
            <a:ln w="9525">
              <a:noFill/>
              <a:miter lim="800000"/>
              <a:headEnd/>
              <a:tailEnd/>
            </a:ln>
          </p:spPr>
          <p:txBody>
            <a:bodyPr>
              <a:spAutoFit/>
            </a:bodyPr>
            <a:lstStyle/>
            <a:p>
              <a:pPr algn="ctr">
                <a:spcBef>
                  <a:spcPct val="50000"/>
                </a:spcBef>
              </a:pPr>
              <a:r>
                <a:rPr lang="uk-UA" sz="2000" dirty="0">
                  <a:solidFill>
                    <a:srgbClr val="003399"/>
                  </a:solidFill>
                  <a:latin typeface="Times New Roman" panose="02020603050405020304" pitchFamily="18" charset="0"/>
                  <a:cs typeface="Times New Roman" panose="02020603050405020304" pitchFamily="18" charset="0"/>
                </a:rPr>
                <a:t>Місцевий рівень – Електронне місто</a:t>
              </a:r>
              <a:endParaRPr lang="ru-RU" sz="2000" dirty="0">
                <a:solidFill>
                  <a:srgbClr val="003399"/>
                </a:solidFill>
                <a:latin typeface="Times New Roman" panose="02020603050405020304" pitchFamily="18" charset="0"/>
                <a:cs typeface="Times New Roman" panose="02020603050405020304" pitchFamily="18" charset="0"/>
              </a:endParaRPr>
            </a:p>
          </p:txBody>
        </p:sp>
        <p:pic>
          <p:nvPicPr>
            <p:cNvPr id="24590" name="Picture 12" descr="j0438832"/>
            <p:cNvPicPr>
              <a:picLocks noChangeAspect="1" noChangeArrowheads="1"/>
            </p:cNvPicPr>
            <p:nvPr/>
          </p:nvPicPr>
          <p:blipFill>
            <a:blip r:embed="rId3" cstate="print"/>
            <a:srcRect/>
            <a:stretch>
              <a:fillRect/>
            </a:stretch>
          </p:blipFill>
          <p:spPr bwMode="auto">
            <a:xfrm>
              <a:off x="1338" y="1339"/>
              <a:ext cx="601" cy="437"/>
            </a:xfrm>
            <a:prstGeom prst="rect">
              <a:avLst/>
            </a:prstGeom>
            <a:noFill/>
            <a:ln w="9525">
              <a:noFill/>
              <a:miter lim="800000"/>
              <a:headEnd/>
              <a:tailEnd/>
            </a:ln>
          </p:spPr>
        </p:pic>
        <p:pic>
          <p:nvPicPr>
            <p:cNvPr id="24591" name="Picture 40" descr="j0435504"/>
            <p:cNvPicPr>
              <a:picLocks noChangeAspect="1" noChangeArrowheads="1"/>
            </p:cNvPicPr>
            <p:nvPr/>
          </p:nvPicPr>
          <p:blipFill>
            <a:blip r:embed="rId4" cstate="print"/>
            <a:srcRect/>
            <a:stretch>
              <a:fillRect/>
            </a:stretch>
          </p:blipFill>
          <p:spPr bwMode="auto">
            <a:xfrm>
              <a:off x="1338" y="2380"/>
              <a:ext cx="662" cy="488"/>
            </a:xfrm>
            <a:prstGeom prst="rect">
              <a:avLst/>
            </a:prstGeom>
            <a:noFill/>
            <a:ln w="9525">
              <a:noFill/>
              <a:miter lim="800000"/>
              <a:headEnd/>
              <a:tailEnd/>
            </a:ln>
          </p:spPr>
        </p:pic>
        <p:pic>
          <p:nvPicPr>
            <p:cNvPr id="24592" name="Picture 41" descr="j0434215"/>
            <p:cNvPicPr>
              <a:picLocks noChangeAspect="1" noChangeArrowheads="1"/>
            </p:cNvPicPr>
            <p:nvPr/>
          </p:nvPicPr>
          <p:blipFill>
            <a:blip r:embed="rId5" cstate="print"/>
            <a:srcRect/>
            <a:stretch>
              <a:fillRect/>
            </a:stretch>
          </p:blipFill>
          <p:spPr bwMode="auto">
            <a:xfrm>
              <a:off x="1338" y="3287"/>
              <a:ext cx="696" cy="598"/>
            </a:xfrm>
            <a:prstGeom prst="rect">
              <a:avLst/>
            </a:prstGeom>
            <a:noFill/>
            <a:ln w="9525">
              <a:noFill/>
              <a:miter lim="800000"/>
              <a:headEnd/>
              <a:tailEnd/>
            </a:ln>
          </p:spPr>
        </p:pic>
        <p:sp>
          <p:nvSpPr>
            <p:cNvPr id="24593" name="Text Box 42"/>
            <p:cNvSpPr txBox="1">
              <a:spLocks noChangeArrowheads="1"/>
            </p:cNvSpPr>
            <p:nvPr/>
          </p:nvSpPr>
          <p:spPr bwMode="auto">
            <a:xfrm>
              <a:off x="2109" y="3504"/>
              <a:ext cx="1406" cy="231"/>
            </a:xfrm>
            <a:prstGeom prst="rect">
              <a:avLst/>
            </a:prstGeom>
            <a:noFill/>
            <a:ln w="9525">
              <a:noFill/>
              <a:miter lim="800000"/>
              <a:headEnd/>
              <a:tailEnd/>
            </a:ln>
          </p:spPr>
          <p:txBody>
            <a:bodyPr>
              <a:spAutoFit/>
            </a:bodyPr>
            <a:lstStyle/>
            <a:p>
              <a:pPr>
                <a:spcBef>
                  <a:spcPct val="50000"/>
                </a:spcBef>
              </a:pPr>
              <a:r>
                <a:rPr lang="uk-UA" i="1" dirty="0">
                  <a:solidFill>
                    <a:srgbClr val="003399"/>
                  </a:solidFill>
                  <a:latin typeface="Times New Roman" panose="02020603050405020304" pitchFamily="18" charset="0"/>
                  <a:cs typeface="Times New Roman" panose="02020603050405020304" pitchFamily="18" charset="0"/>
                </a:rPr>
                <a:t>“Ближче до людей”</a:t>
              </a:r>
              <a:endParaRPr lang="ru-RU" i="1" dirty="0">
                <a:solidFill>
                  <a:srgbClr val="003399"/>
                </a:solidFill>
                <a:latin typeface="Times New Roman" panose="02020603050405020304" pitchFamily="18" charset="0"/>
                <a:cs typeface="Times New Roman" panose="02020603050405020304" pitchFamily="18" charset="0"/>
              </a:endParaRPr>
            </a:p>
          </p:txBody>
        </p:sp>
        <p:sp>
          <p:nvSpPr>
            <p:cNvPr id="24594" name="Text Box 43"/>
            <p:cNvSpPr txBox="1">
              <a:spLocks noChangeArrowheads="1"/>
            </p:cNvSpPr>
            <p:nvPr/>
          </p:nvSpPr>
          <p:spPr bwMode="auto">
            <a:xfrm>
              <a:off x="2109" y="2384"/>
              <a:ext cx="1678" cy="404"/>
            </a:xfrm>
            <a:prstGeom prst="rect">
              <a:avLst/>
            </a:prstGeom>
            <a:noFill/>
            <a:ln w="9525">
              <a:noFill/>
              <a:miter lim="800000"/>
              <a:headEnd/>
              <a:tailEnd/>
            </a:ln>
          </p:spPr>
          <p:txBody>
            <a:bodyPr>
              <a:spAutoFit/>
            </a:bodyPr>
            <a:lstStyle/>
            <a:p>
              <a:pPr>
                <a:spcBef>
                  <a:spcPct val="50000"/>
                </a:spcBef>
              </a:pPr>
              <a:r>
                <a:rPr lang="uk-UA" i="1" dirty="0">
                  <a:solidFill>
                    <a:srgbClr val="003399"/>
                  </a:solidFill>
                  <a:latin typeface="Times New Roman" panose="02020603050405020304" pitchFamily="18" charset="0"/>
                  <a:cs typeface="Times New Roman" panose="02020603050405020304" pitchFamily="18" charset="0"/>
                </a:rPr>
                <a:t>Стратегія сталого розвитку регіону</a:t>
              </a:r>
              <a:endParaRPr lang="ru-RU" i="1" dirty="0">
                <a:solidFill>
                  <a:srgbClr val="003399"/>
                </a:solidFill>
                <a:latin typeface="Times New Roman" panose="02020603050405020304" pitchFamily="18" charset="0"/>
                <a:cs typeface="Times New Roman" panose="02020603050405020304" pitchFamily="18" charset="0"/>
              </a:endParaRPr>
            </a:p>
          </p:txBody>
        </p:sp>
        <p:sp>
          <p:nvSpPr>
            <p:cNvPr id="24595" name="Text Box 45"/>
            <p:cNvSpPr txBox="1">
              <a:spLocks noChangeArrowheads="1"/>
            </p:cNvSpPr>
            <p:nvPr/>
          </p:nvSpPr>
          <p:spPr bwMode="auto">
            <a:xfrm>
              <a:off x="2109" y="1298"/>
              <a:ext cx="1406" cy="404"/>
            </a:xfrm>
            <a:prstGeom prst="rect">
              <a:avLst/>
            </a:prstGeom>
            <a:noFill/>
            <a:ln w="9525">
              <a:noFill/>
              <a:miter lim="800000"/>
              <a:headEnd/>
              <a:tailEnd/>
            </a:ln>
          </p:spPr>
          <p:txBody>
            <a:bodyPr>
              <a:spAutoFit/>
            </a:bodyPr>
            <a:lstStyle/>
            <a:p>
              <a:pPr>
                <a:spcBef>
                  <a:spcPct val="50000"/>
                </a:spcBef>
              </a:pPr>
              <a:r>
                <a:rPr lang="uk-UA" i="1" dirty="0" err="1">
                  <a:solidFill>
                    <a:srgbClr val="003399"/>
                  </a:solidFill>
                  <a:latin typeface="Times New Roman" panose="02020603050405020304" pitchFamily="18" charset="0"/>
                  <a:cs typeface="Times New Roman" panose="02020603050405020304" pitchFamily="18" charset="0"/>
                </a:rPr>
                <a:t>Соціо-економічний</a:t>
              </a:r>
              <a:r>
                <a:rPr lang="uk-UA" i="1" dirty="0">
                  <a:solidFill>
                    <a:srgbClr val="003399"/>
                  </a:solidFill>
                  <a:latin typeface="Times New Roman" panose="02020603050405020304" pitchFamily="18" charset="0"/>
                  <a:cs typeface="Times New Roman" panose="02020603050405020304" pitchFamily="18" charset="0"/>
                </a:rPr>
                <a:t> розвиток країни</a:t>
              </a:r>
              <a:endParaRPr lang="ru-RU" i="1" dirty="0">
                <a:solidFill>
                  <a:srgbClr val="003399"/>
                </a:solidFill>
                <a:latin typeface="Times New Roman" panose="02020603050405020304" pitchFamily="18" charset="0"/>
                <a:cs typeface="Times New Roman" panose="02020603050405020304" pitchFamily="18" charset="0"/>
              </a:endParaRPr>
            </a:p>
          </p:txBody>
        </p:sp>
        <p:cxnSp>
          <p:nvCxnSpPr>
            <p:cNvPr id="54293" name="AutoShape 62"/>
            <p:cNvCxnSpPr>
              <a:cxnSpLocks noChangeShapeType="1"/>
            </p:cNvCxnSpPr>
            <p:nvPr/>
          </p:nvCxnSpPr>
          <p:spPr bwMode="auto">
            <a:xfrm rot="10800000" flipV="1">
              <a:off x="3515" y="3641"/>
              <a:ext cx="924" cy="4"/>
            </a:xfrm>
            <a:prstGeom prst="curvedConnector3">
              <a:avLst>
                <a:gd name="adj1" fmla="val 50000"/>
              </a:avLst>
            </a:prstGeom>
            <a:noFill/>
            <a:ln w="127000">
              <a:solidFill>
                <a:srgbClr val="003399"/>
              </a:solidFill>
              <a:round/>
              <a:headEnd type="triangle" w="med" len="med"/>
              <a:tailEnd type="triangle" w="med" len="med"/>
            </a:ln>
            <a:effectLst>
              <a:outerShdw dist="107763" dir="2700000" algn="ctr" rotWithShape="0">
                <a:schemeClr val="bg2">
                  <a:alpha val="50000"/>
                </a:schemeClr>
              </a:outerShdw>
            </a:effectLst>
          </p:spPr>
        </p:cxnSp>
        <p:cxnSp>
          <p:nvCxnSpPr>
            <p:cNvPr id="54294" name="AutoShape 63"/>
            <p:cNvCxnSpPr>
              <a:cxnSpLocks noChangeShapeType="1"/>
              <a:endCxn id="24594" idx="3"/>
            </p:cNvCxnSpPr>
            <p:nvPr/>
          </p:nvCxnSpPr>
          <p:spPr bwMode="auto">
            <a:xfrm rot="10800000">
              <a:off x="3787" y="2586"/>
              <a:ext cx="652" cy="945"/>
            </a:xfrm>
            <a:prstGeom prst="curvedConnector3">
              <a:avLst>
                <a:gd name="adj1" fmla="val 50000"/>
              </a:avLst>
            </a:prstGeom>
            <a:noFill/>
            <a:ln w="9525">
              <a:solidFill>
                <a:srgbClr val="003399"/>
              </a:solidFill>
              <a:round/>
              <a:headEnd type="triangle" w="med" len="med"/>
              <a:tailEnd type="triangle" w="med" len="med"/>
            </a:ln>
            <a:effectLst>
              <a:outerShdw dist="107763" dir="2700000" algn="ctr" rotWithShape="0">
                <a:schemeClr val="bg2">
                  <a:alpha val="50000"/>
                </a:schemeClr>
              </a:outerShdw>
            </a:effectLst>
          </p:spPr>
        </p:cxnSp>
        <p:cxnSp>
          <p:nvCxnSpPr>
            <p:cNvPr id="54295" name="AutoShape 64"/>
            <p:cNvCxnSpPr>
              <a:cxnSpLocks noChangeShapeType="1"/>
              <a:endCxn id="24595" idx="3"/>
            </p:cNvCxnSpPr>
            <p:nvPr/>
          </p:nvCxnSpPr>
          <p:spPr bwMode="auto">
            <a:xfrm rot="10800000">
              <a:off x="3515" y="1500"/>
              <a:ext cx="924" cy="2031"/>
            </a:xfrm>
            <a:prstGeom prst="curvedConnector3">
              <a:avLst>
                <a:gd name="adj1" fmla="val 26190"/>
              </a:avLst>
            </a:prstGeom>
            <a:noFill/>
            <a:ln w="9525">
              <a:solidFill>
                <a:srgbClr val="003399"/>
              </a:solidFill>
              <a:round/>
              <a:headEnd type="triangle" w="med" len="med"/>
              <a:tailEnd type="triangle" w="med" len="med"/>
            </a:ln>
            <a:effectLst>
              <a:outerShdw dist="107763" dir="2700000" algn="ctr" rotWithShape="0">
                <a:schemeClr val="bg2">
                  <a:alpha val="50000"/>
                </a:schemeClr>
              </a:outerShdw>
            </a:effectLst>
          </p:spPr>
        </p:cxnSp>
      </p:grpSp>
      <p:sp>
        <p:nvSpPr>
          <p:cNvPr id="24581" name="AutoShape 65"/>
          <p:cNvSpPr>
            <a:spLocks noChangeArrowheads="1"/>
          </p:cNvSpPr>
          <p:nvPr/>
        </p:nvSpPr>
        <p:spPr bwMode="auto">
          <a:xfrm rot="-5400000">
            <a:off x="6718300" y="2838450"/>
            <a:ext cx="3311525" cy="460375"/>
          </a:xfrm>
          <a:prstGeom prst="homePlate">
            <a:avLst>
              <a:gd name="adj" fmla="val 37830"/>
            </a:avLst>
          </a:prstGeom>
          <a:solidFill>
            <a:srgbClr val="FFFF99"/>
          </a:solidFill>
          <a:ln w="9525">
            <a:noFill/>
            <a:miter lim="800000"/>
            <a:headEnd/>
            <a:tailEnd/>
          </a:ln>
          <a:effectLst>
            <a:prstShdw prst="shdw17" dist="17961" dir="13500000">
              <a:srgbClr val="99997A"/>
            </a:prstShdw>
          </a:effectLst>
        </p:spPr>
        <p:txBody>
          <a:bodyPr wrap="none" anchor="ctr"/>
          <a:lstStyle/>
          <a:p>
            <a:pPr algn="ctr"/>
            <a:r>
              <a:rPr lang="uk-UA" dirty="0">
                <a:solidFill>
                  <a:srgbClr val="A50021"/>
                </a:solidFill>
                <a:latin typeface="Times New Roman" panose="02020603050405020304" pitchFamily="18" charset="0"/>
                <a:cs typeface="Times New Roman" panose="02020603050405020304" pitchFamily="18" charset="0"/>
              </a:rPr>
              <a:t>Звернення громадян</a:t>
            </a:r>
            <a:endParaRPr lang="ru-RU" dirty="0">
              <a:solidFill>
                <a:srgbClr val="A50021"/>
              </a:solidFill>
              <a:latin typeface="Times New Roman" panose="02020603050405020304" pitchFamily="18" charset="0"/>
              <a:cs typeface="Times New Roman" panose="02020603050405020304" pitchFamily="18" charset="0"/>
            </a:endParaRPr>
          </a:p>
        </p:txBody>
      </p:sp>
      <p:sp>
        <p:nvSpPr>
          <p:cNvPr id="24582" name="AutoShape 66"/>
          <p:cNvSpPr>
            <a:spLocks noChangeArrowheads="1"/>
          </p:cNvSpPr>
          <p:nvPr/>
        </p:nvSpPr>
        <p:spPr bwMode="auto">
          <a:xfrm rot="16200000" flipH="1">
            <a:off x="5916613" y="2905125"/>
            <a:ext cx="3241675" cy="460375"/>
          </a:xfrm>
          <a:prstGeom prst="homePlate">
            <a:avLst>
              <a:gd name="adj" fmla="val 37032"/>
            </a:avLst>
          </a:prstGeom>
          <a:solidFill>
            <a:srgbClr val="FFFF99"/>
          </a:solidFill>
          <a:ln w="3175">
            <a:noFill/>
            <a:miter lim="800000"/>
            <a:headEnd/>
            <a:tailEnd/>
          </a:ln>
          <a:effectLst>
            <a:prstShdw prst="shdw17" dist="17961" dir="2700000">
              <a:srgbClr val="99997A"/>
            </a:prstShdw>
          </a:effectLst>
        </p:spPr>
        <p:txBody>
          <a:bodyPr wrap="none" anchor="ctr"/>
          <a:lstStyle/>
          <a:p>
            <a:pPr algn="ctr"/>
            <a:r>
              <a:rPr lang="uk-UA" dirty="0">
                <a:solidFill>
                  <a:srgbClr val="A50021"/>
                </a:solidFill>
                <a:latin typeface="Times New Roman" panose="02020603050405020304" pitchFamily="18" charset="0"/>
                <a:cs typeface="Times New Roman" panose="02020603050405020304" pitchFamily="18" charset="0"/>
              </a:rPr>
              <a:t>Надання послуг громадянам</a:t>
            </a:r>
            <a:endParaRPr lang="ru-RU" dirty="0">
              <a:solidFill>
                <a:srgbClr val="A50021"/>
              </a:solidFill>
              <a:latin typeface="Times New Roman" panose="02020603050405020304" pitchFamily="18" charset="0"/>
              <a:cs typeface="Times New Roman" panose="02020603050405020304" pitchFamily="18" charset="0"/>
            </a:endParaRPr>
          </a:p>
        </p:txBody>
      </p:sp>
      <p:sp>
        <p:nvSpPr>
          <p:cNvPr id="24583" name="AutoShape 67"/>
          <p:cNvSpPr>
            <a:spLocks noChangeArrowheads="1"/>
          </p:cNvSpPr>
          <p:nvPr/>
        </p:nvSpPr>
        <p:spPr bwMode="auto">
          <a:xfrm rot="-5400000">
            <a:off x="-561975" y="3378201"/>
            <a:ext cx="3887787" cy="531812"/>
          </a:xfrm>
          <a:prstGeom prst="homePlate">
            <a:avLst>
              <a:gd name="adj" fmla="val 38448"/>
            </a:avLst>
          </a:prstGeom>
          <a:solidFill>
            <a:srgbClr val="FFFF99"/>
          </a:solidFill>
          <a:ln w="9525">
            <a:noFill/>
            <a:miter lim="800000"/>
            <a:headEnd/>
            <a:tailEnd/>
          </a:ln>
          <a:effectLst>
            <a:prstShdw prst="shdw17" dist="17961" dir="13500000">
              <a:srgbClr val="99997A"/>
            </a:prstShdw>
          </a:effectLst>
        </p:spPr>
        <p:txBody>
          <a:bodyPr wrap="none" anchor="ctr"/>
          <a:lstStyle/>
          <a:p>
            <a:pPr algn="ctr"/>
            <a:r>
              <a:rPr lang="uk-UA">
                <a:solidFill>
                  <a:srgbClr val="A50021"/>
                </a:solidFill>
                <a:latin typeface="Calibri" pitchFamily="34" charset="0"/>
              </a:rPr>
              <a:t>Звіти, ініціативи</a:t>
            </a:r>
            <a:endParaRPr lang="ru-RU">
              <a:solidFill>
                <a:srgbClr val="A50021"/>
              </a:solidFill>
              <a:latin typeface="Calibri" pitchFamily="34" charset="0"/>
            </a:endParaRPr>
          </a:p>
        </p:txBody>
      </p:sp>
      <p:sp>
        <p:nvSpPr>
          <p:cNvPr id="24584" name="AutoShape 68"/>
          <p:cNvSpPr>
            <a:spLocks noChangeArrowheads="1"/>
          </p:cNvSpPr>
          <p:nvPr/>
        </p:nvSpPr>
        <p:spPr bwMode="auto">
          <a:xfrm rot="16200000" flipH="1">
            <a:off x="-1454943" y="3378994"/>
            <a:ext cx="3960812" cy="749300"/>
          </a:xfrm>
          <a:prstGeom prst="homePlate">
            <a:avLst>
              <a:gd name="adj" fmla="val 27801"/>
            </a:avLst>
          </a:prstGeom>
          <a:solidFill>
            <a:srgbClr val="FFFF99"/>
          </a:solidFill>
          <a:ln w="3175">
            <a:noFill/>
            <a:miter lim="800000"/>
            <a:headEnd/>
            <a:tailEnd/>
          </a:ln>
          <a:effectLst>
            <a:prstShdw prst="shdw17" dist="17961" dir="2700000">
              <a:srgbClr val="99997A"/>
            </a:prstShdw>
          </a:effectLst>
        </p:spPr>
        <p:txBody>
          <a:bodyPr wrap="none" anchor="ctr"/>
          <a:lstStyle/>
          <a:p>
            <a:pPr algn="ctr"/>
            <a:r>
              <a:rPr lang="uk-UA" dirty="0" err="1">
                <a:solidFill>
                  <a:srgbClr val="A50021"/>
                </a:solidFill>
                <a:latin typeface="Times New Roman" panose="02020603050405020304" pitchFamily="18" charset="0"/>
                <a:cs typeface="Times New Roman" panose="02020603050405020304" pitchFamily="18" charset="0"/>
              </a:rPr>
              <a:t>Норматино-правові</a:t>
            </a:r>
            <a:r>
              <a:rPr lang="uk-UA" dirty="0">
                <a:solidFill>
                  <a:srgbClr val="A50021"/>
                </a:solidFill>
                <a:latin typeface="Times New Roman" panose="02020603050405020304" pitchFamily="18" charset="0"/>
                <a:cs typeface="Times New Roman" panose="02020603050405020304" pitchFamily="18" charset="0"/>
              </a:rPr>
              <a:t>, інструктивні,</a:t>
            </a:r>
          </a:p>
          <a:p>
            <a:pPr algn="ctr"/>
            <a:r>
              <a:rPr lang="uk-UA" dirty="0">
                <a:solidFill>
                  <a:srgbClr val="A50021"/>
                </a:solidFill>
                <a:latin typeface="Times New Roman" panose="02020603050405020304" pitchFamily="18" charset="0"/>
                <a:cs typeface="Times New Roman" panose="02020603050405020304" pitchFamily="18" charset="0"/>
              </a:rPr>
              <a:t> методологічні матеріали</a:t>
            </a:r>
            <a:endParaRPr lang="ru-RU" dirty="0">
              <a:solidFill>
                <a:srgbClr val="A5002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1045</Words>
  <Application>Microsoft Office PowerPoint</Application>
  <PresentationFormat>Екран (4:3)</PresentationFormat>
  <Paragraphs>158</Paragraphs>
  <Slides>32</Slides>
  <Notes>2</Notes>
  <HiddenSlides>0</HiddenSlides>
  <MMClips>0</MMClips>
  <ScaleCrop>false</ScaleCrop>
  <HeadingPairs>
    <vt:vector size="6" baseType="variant">
      <vt:variant>
        <vt:lpstr>Тема</vt:lpstr>
      </vt:variant>
      <vt:variant>
        <vt:i4>1</vt:i4>
      </vt:variant>
      <vt:variant>
        <vt:lpstr>Вбудовані сервери OLE</vt:lpstr>
      </vt:variant>
      <vt:variant>
        <vt:i4>1</vt:i4>
      </vt:variant>
      <vt:variant>
        <vt:lpstr>Заголовки слайдів</vt:lpstr>
      </vt:variant>
      <vt:variant>
        <vt:i4>32</vt:i4>
      </vt:variant>
    </vt:vector>
  </HeadingPairs>
  <TitlesOfParts>
    <vt:vector size="34" baseType="lpstr">
      <vt:lpstr>Тема Office</vt:lpstr>
      <vt:lpstr>Visio.Drawing.11</vt:lpstr>
      <vt:lpstr>Презентація PowerPoint</vt:lpstr>
      <vt:lpstr>Презентація PowerPoint</vt:lpstr>
      <vt:lpstr>Електронне урядування</vt:lpstr>
      <vt:lpstr>Навіщо е-урядування:</vt:lpstr>
      <vt:lpstr>е-Урядування:</vt:lpstr>
      <vt:lpstr>Електронна демократія</vt:lpstr>
      <vt:lpstr>Е-демократія / демократія?</vt:lpstr>
      <vt:lpstr>Мета урядування –  сталий розвиток:</vt:lpstr>
      <vt:lpstr>Складові е-урядування</vt:lpstr>
      <vt:lpstr>Державна політика розвитку  Е-урядування</vt:lpstr>
      <vt:lpstr>Задачі е-урядування з надання послуг громадянам</vt:lpstr>
      <vt:lpstr>Організаційна схема</vt:lpstr>
      <vt:lpstr>Традиційна система надання державних послуг </vt:lpstr>
      <vt:lpstr>Система надання послуг з допомогою портальних технологій </vt:lpstr>
      <vt:lpstr>Види електронної взаємодії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Е-послуги національного рівня </vt:lpstr>
      <vt:lpstr>Е-послуги національного рівня </vt:lpstr>
      <vt:lpstr>Презентація PowerPoint</vt:lpstr>
      <vt:lpstr>Презентація PowerPoint</vt:lpstr>
      <vt:lpstr>Презентація PowerPoint</vt:lpstr>
      <vt:lpstr>Презентація PowerPoint</vt:lpstr>
      <vt:lpstr>Презентація PowerPoint</vt:lpstr>
      <vt:lpstr>е-урядування - рішення проблеми кризи системи управління</vt:lpstr>
      <vt:lpstr>Послуги бібліотеки в  рамках е-урядування</vt:lpstr>
      <vt:lpstr>На допомогу ВПО</vt:lpstr>
      <vt:lpstr>Бажаємо успіхів в  партнерській діяльності!</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Определение серьезности проблемы</dc:title>
  <dc:creator>Customer</dc:creator>
  <cp:lastModifiedBy>Public</cp:lastModifiedBy>
  <cp:revision>117</cp:revision>
  <dcterms:created xsi:type="dcterms:W3CDTF">2009-09-27T18:04:29Z</dcterms:created>
  <dcterms:modified xsi:type="dcterms:W3CDTF">2015-07-14T11:48:09Z</dcterms:modified>
</cp:coreProperties>
</file>